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08" r:id="rId1"/>
  </p:sldMasterIdLst>
  <p:sldIdLst>
    <p:sldId id="256" r:id="rId2"/>
    <p:sldId id="257" r:id="rId3"/>
    <p:sldId id="258" r:id="rId4"/>
    <p:sldId id="264" r:id="rId5"/>
    <p:sldId id="265" r:id="rId6"/>
    <p:sldId id="266" r:id="rId7"/>
    <p:sldId id="267" r:id="rId8"/>
    <p:sldId id="268" r:id="rId9"/>
    <p:sldId id="269" r:id="rId10"/>
    <p:sldId id="270" r:id="rId11"/>
    <p:sldId id="271" r:id="rId12"/>
    <p:sldId id="272" r:id="rId13"/>
    <p:sldId id="273"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441" autoAdjust="0"/>
    <p:restoredTop sz="86380" autoAdjust="0"/>
  </p:normalViewPr>
  <p:slideViewPr>
    <p:cSldViewPr>
      <p:cViewPr>
        <p:scale>
          <a:sx n="66" d="100"/>
          <a:sy n="66" d="100"/>
        </p:scale>
        <p:origin x="-2142" y="-258"/>
      </p:cViewPr>
      <p:guideLst>
        <p:guide orient="horz" pos="2160"/>
        <p:guide pos="2880"/>
      </p:guideLst>
    </p:cSldViewPr>
  </p:slideViewPr>
  <p:outlineViewPr>
    <p:cViewPr>
      <p:scale>
        <a:sx n="33" d="100"/>
        <a:sy n="33" d="100"/>
      </p:scale>
      <p:origin x="126" y="60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a:lstStyle/>
          <a:p>
            <a:fld id="{BDF76518-A424-4D92-ACB3-B76F80035A4D}" type="slidenum">
              <a:rPr lang="ar-IQ" smtClean="0"/>
              <a:pPr/>
              <a:t>‹#›</a:t>
            </a:fld>
            <a:endParaRPr lang="ar-IQ"/>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7924800" y="6416675"/>
            <a:ext cx="762000" cy="365125"/>
          </a:xfrm>
        </p:spPr>
        <p:txBody>
          <a:bodyPr/>
          <a:lstStyle/>
          <a:p>
            <a:fld id="{BDF76518-A424-4D92-ACB3-B76F80035A4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78D483-0CF1-486C-9704-660A00E43FE2}" type="datetimeFigureOut">
              <a:rPr lang="ar-IQ" smtClean="0"/>
              <a:pPr/>
              <a:t>08/04/1440</a:t>
            </a:fld>
            <a:endParaRPr lang="ar-IQ"/>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DF76518-A424-4D92-ACB3-B76F80035A4D}"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mtClean="0"/>
              <a:t/>
            </a:r>
            <a:br>
              <a:rPr lang="ar-IQ" smtClean="0"/>
            </a:br>
            <a:r>
              <a:rPr lang="ar-IQ" smtClean="0"/>
              <a:t/>
            </a:r>
            <a:br>
              <a:rPr lang="ar-IQ" smtClean="0"/>
            </a:br>
            <a:r>
              <a:rPr lang="ar-IQ" smtClean="0"/>
              <a:t/>
            </a:r>
            <a:br>
              <a:rPr lang="ar-IQ" smtClean="0"/>
            </a:br>
            <a:r>
              <a:rPr lang="ar-IQ" smtClean="0"/>
              <a:t/>
            </a:r>
            <a:br>
              <a:rPr lang="ar-IQ" smtClean="0"/>
            </a:br>
            <a:r>
              <a:rPr lang="ar-IQ" smtClean="0"/>
              <a:t>محاضرات طرائق التدريس العملي</a:t>
            </a:r>
            <a:r>
              <a:rPr lang="en-US" smtClean="0"/>
              <a:t/>
            </a:r>
            <a:br>
              <a:rPr lang="en-US" smtClean="0"/>
            </a:br>
            <a:endParaRPr lang="ar-IQ" dirty="0"/>
          </a:p>
        </p:txBody>
      </p:sp>
      <p:sp>
        <p:nvSpPr>
          <p:cNvPr id="3" name="عنوان فرعي 2"/>
          <p:cNvSpPr>
            <a:spLocks noGrp="1"/>
          </p:cNvSpPr>
          <p:nvPr>
            <p:ph type="subTitle" idx="1"/>
          </p:nvPr>
        </p:nvSpPr>
        <p:spPr/>
        <p:txBody>
          <a:bodyPr/>
          <a:lstStyle/>
          <a:p>
            <a:r>
              <a:rPr lang="ar-IQ" dirty="0" smtClean="0">
                <a:solidFill>
                  <a:srgbClr val="FF0000"/>
                </a:solidFill>
              </a:rPr>
              <a:t>أ.د لقمان عمران </a:t>
            </a:r>
            <a:r>
              <a:rPr lang="ar-IQ" dirty="0" err="1" smtClean="0">
                <a:solidFill>
                  <a:srgbClr val="FF0000"/>
                </a:solidFill>
              </a:rPr>
              <a:t>شنين</a:t>
            </a:r>
            <a:endParaRPr lang="en-US" dirty="0" smtClean="0">
              <a:solidFill>
                <a:srgbClr val="FF0000"/>
              </a:solidFill>
            </a:endParaRPr>
          </a:p>
          <a:p>
            <a:r>
              <a:rPr lang="ar-IQ" dirty="0" smtClean="0">
                <a:solidFill>
                  <a:srgbClr val="FF0000"/>
                </a:solidFill>
              </a:rPr>
              <a:t>1439هــ                                                  2018 </a:t>
            </a:r>
            <a:r>
              <a:rPr lang="ar-IQ" dirty="0" err="1" smtClean="0"/>
              <a:t>م</a:t>
            </a:r>
            <a:endParaRPr lang="ar-IQ" dirty="0"/>
          </a:p>
        </p:txBody>
      </p:sp>
      <p:sp>
        <p:nvSpPr>
          <p:cNvPr id="4" name="مربع نص 3"/>
          <p:cNvSpPr txBox="1"/>
          <p:nvPr/>
        </p:nvSpPr>
        <p:spPr>
          <a:xfrm>
            <a:off x="214282" y="285728"/>
            <a:ext cx="8715436" cy="369332"/>
          </a:xfrm>
          <a:prstGeom prst="rect">
            <a:avLst/>
          </a:prstGeom>
          <a:noFill/>
        </p:spPr>
        <p:txBody>
          <a:bodyPr wrap="square" rtlCol="1">
            <a:spAutoFit/>
          </a:bodyPr>
          <a:lstStyle/>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428604"/>
            <a:ext cx="8429684" cy="7048083"/>
          </a:xfrm>
          <a:prstGeom prst="rect">
            <a:avLst/>
          </a:prstGeom>
          <a:noFill/>
        </p:spPr>
        <p:txBody>
          <a:bodyPr wrap="square" rtlCol="1">
            <a:spAutoFit/>
          </a:bodyPr>
          <a:lstStyle/>
          <a:p>
            <a:pPr lvl="0"/>
            <a:r>
              <a:rPr lang="ar-IQ" sz="2000" b="1" dirty="0" smtClean="0">
                <a:solidFill>
                  <a:schemeClr val="bg1"/>
                </a:solidFill>
              </a:rPr>
              <a:t>الرحلات التعليمية </a:t>
            </a:r>
            <a:endParaRPr lang="en-US" sz="2000" dirty="0" smtClean="0">
              <a:solidFill>
                <a:schemeClr val="bg1"/>
              </a:solidFill>
            </a:endParaRPr>
          </a:p>
          <a:p>
            <a:pPr lvl="0"/>
            <a:r>
              <a:rPr lang="ar-IQ" sz="2000" b="1" dirty="0" smtClean="0">
                <a:solidFill>
                  <a:schemeClr val="bg1"/>
                </a:solidFill>
              </a:rPr>
              <a:t>المختبرات التعليمية</a:t>
            </a:r>
            <a:endParaRPr lang="en-US" sz="2000" dirty="0" smtClean="0">
              <a:solidFill>
                <a:schemeClr val="bg1"/>
              </a:solidFill>
            </a:endParaRPr>
          </a:p>
          <a:p>
            <a:pPr lvl="0"/>
            <a:r>
              <a:rPr lang="ar-IQ" sz="2000" b="1" dirty="0" smtClean="0">
                <a:solidFill>
                  <a:schemeClr val="bg1"/>
                </a:solidFill>
              </a:rPr>
              <a:t>المتاحف</a:t>
            </a:r>
            <a:endParaRPr lang="en-US" sz="2000" dirty="0" smtClean="0">
              <a:solidFill>
                <a:schemeClr val="bg1"/>
              </a:solidFill>
            </a:endParaRPr>
          </a:p>
          <a:p>
            <a:pPr lvl="0"/>
            <a:r>
              <a:rPr lang="ar-IQ" sz="2000" b="1" dirty="0" smtClean="0">
                <a:solidFill>
                  <a:schemeClr val="bg1"/>
                </a:solidFill>
              </a:rPr>
              <a:t>الملاعب والمنشات الرياضية </a:t>
            </a:r>
            <a:endParaRPr lang="en-US" sz="2000" dirty="0" smtClean="0">
              <a:solidFill>
                <a:schemeClr val="bg1"/>
              </a:solidFill>
            </a:endParaRPr>
          </a:p>
          <a:p>
            <a:pPr lvl="0"/>
            <a:r>
              <a:rPr lang="ar-IQ" sz="2000" b="1" dirty="0" smtClean="0">
                <a:solidFill>
                  <a:schemeClr val="bg1"/>
                </a:solidFill>
              </a:rPr>
              <a:t> لمس الكرة </a:t>
            </a:r>
            <a:r>
              <a:rPr lang="ar-IQ" sz="2000" b="1" dirty="0" err="1" smtClean="0">
                <a:solidFill>
                  <a:schemeClr val="bg1"/>
                </a:solidFill>
              </a:rPr>
              <a:t>والاحساس</a:t>
            </a:r>
            <a:r>
              <a:rPr lang="ar-IQ" sz="2000" b="1" dirty="0" smtClean="0">
                <a:solidFill>
                  <a:schemeClr val="bg1"/>
                </a:solidFill>
              </a:rPr>
              <a:t> </a:t>
            </a:r>
            <a:r>
              <a:rPr lang="ar-IQ" sz="2000" b="1" dirty="0" err="1" smtClean="0">
                <a:solidFill>
                  <a:schemeClr val="bg1"/>
                </a:solidFill>
              </a:rPr>
              <a:t>بها</a:t>
            </a:r>
            <a:r>
              <a:rPr lang="ar-IQ" sz="2000" b="1" dirty="0" smtClean="0">
                <a:solidFill>
                  <a:schemeClr val="bg1"/>
                </a:solidFill>
              </a:rPr>
              <a:t> قبل تصويبها على الهدف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أن الوسائل التعليمية سواء كانت (سمعية </a:t>
            </a:r>
            <a:r>
              <a:rPr lang="ar-IQ" sz="2000" dirty="0" err="1" smtClean="0">
                <a:solidFill>
                  <a:schemeClr val="bg1"/>
                </a:solidFill>
              </a:rPr>
              <a:t>ام</a:t>
            </a:r>
            <a:r>
              <a:rPr lang="ar-IQ" sz="2000" dirty="0" smtClean="0">
                <a:solidFill>
                  <a:schemeClr val="bg1"/>
                </a:solidFill>
              </a:rPr>
              <a:t> بصرية </a:t>
            </a:r>
            <a:r>
              <a:rPr lang="ar-IQ" sz="2000" dirty="0" err="1" smtClean="0">
                <a:solidFill>
                  <a:schemeClr val="bg1"/>
                </a:solidFill>
              </a:rPr>
              <a:t>ام</a:t>
            </a:r>
            <a:r>
              <a:rPr lang="ar-IQ" sz="2000" dirty="0" smtClean="0">
                <a:solidFill>
                  <a:schemeClr val="bg1"/>
                </a:solidFill>
              </a:rPr>
              <a:t> سمعية بصرية) تساهم في نقل الخبرات </a:t>
            </a:r>
            <a:r>
              <a:rPr lang="ar-IQ" sz="2000" dirty="0" err="1" smtClean="0">
                <a:solidFill>
                  <a:schemeClr val="bg1"/>
                </a:solidFill>
              </a:rPr>
              <a:t>الى</a:t>
            </a:r>
            <a:r>
              <a:rPr lang="ar-IQ" sz="2000" dirty="0" smtClean="0">
                <a:solidFill>
                  <a:schemeClr val="bg1"/>
                </a:solidFill>
              </a:rPr>
              <a:t> المتعلمين </a:t>
            </a:r>
            <a:r>
              <a:rPr lang="ar-IQ" sz="2000" dirty="0" err="1" smtClean="0">
                <a:solidFill>
                  <a:schemeClr val="bg1"/>
                </a:solidFill>
              </a:rPr>
              <a:t>باكثر</a:t>
            </a:r>
            <a:r>
              <a:rPr lang="ar-IQ" sz="2000" dirty="0" smtClean="0">
                <a:solidFill>
                  <a:schemeClr val="bg1"/>
                </a:solidFill>
              </a:rPr>
              <a:t> وضوح وننصح </a:t>
            </a:r>
            <a:r>
              <a:rPr lang="ar-IQ" sz="2000" dirty="0" err="1" smtClean="0">
                <a:solidFill>
                  <a:schemeClr val="bg1"/>
                </a:solidFill>
              </a:rPr>
              <a:t>بأستخدام</a:t>
            </a:r>
            <a:r>
              <a:rPr lang="ar-IQ" sz="2000" b="1" dirty="0" err="1" smtClean="0">
                <a:solidFill>
                  <a:schemeClr val="bg1"/>
                </a:solidFill>
              </a:rPr>
              <a:t>الوسائط</a:t>
            </a:r>
            <a:r>
              <a:rPr lang="ar-IQ" sz="2000" b="1" dirty="0" smtClean="0">
                <a:solidFill>
                  <a:schemeClr val="bg1"/>
                </a:solidFill>
              </a:rPr>
              <a:t> المتعددة</a:t>
            </a:r>
            <a:r>
              <a:rPr lang="ar-IQ" sz="2000" dirty="0" smtClean="0">
                <a:solidFill>
                  <a:schemeClr val="bg1"/>
                </a:solidFill>
              </a:rPr>
              <a:t> عند عرض المهارات للطلبة في الجزء التعليمي من الدرس </a:t>
            </a:r>
            <a:r>
              <a:rPr lang="ar-IQ" sz="2000" dirty="0" err="1" smtClean="0">
                <a:solidFill>
                  <a:schemeClr val="bg1"/>
                </a:solidFill>
              </a:rPr>
              <a:t>لانها</a:t>
            </a:r>
            <a:r>
              <a:rPr lang="ar-IQ" sz="2000" dirty="0" smtClean="0">
                <a:solidFill>
                  <a:schemeClr val="bg1"/>
                </a:solidFill>
              </a:rPr>
              <a:t> تؤثر على </a:t>
            </a:r>
            <a:r>
              <a:rPr lang="ar-IQ" sz="2000" dirty="0" err="1" smtClean="0">
                <a:solidFill>
                  <a:schemeClr val="bg1"/>
                </a:solidFill>
              </a:rPr>
              <a:t>اكثر</a:t>
            </a:r>
            <a:r>
              <a:rPr lang="ar-IQ" sz="2000" dirty="0" smtClean="0">
                <a:solidFill>
                  <a:schemeClr val="bg1"/>
                </a:solidFill>
              </a:rPr>
              <a:t> من حاسة وهذا التنوع في الحواس ينمي </a:t>
            </a:r>
            <a:r>
              <a:rPr lang="ar-IQ" sz="2000" dirty="0" err="1" smtClean="0">
                <a:solidFill>
                  <a:schemeClr val="bg1"/>
                </a:solidFill>
              </a:rPr>
              <a:t>الذاكره</a:t>
            </a:r>
            <a:r>
              <a:rPr lang="ar-IQ" sz="2000" dirty="0" smtClean="0">
                <a:solidFill>
                  <a:schemeClr val="bg1"/>
                </a:solidFill>
              </a:rPr>
              <a:t> ويزيد من حفظ </a:t>
            </a:r>
            <a:r>
              <a:rPr lang="ar-IQ" sz="2000" dirty="0" err="1" smtClean="0">
                <a:solidFill>
                  <a:schemeClr val="bg1"/>
                </a:solidFill>
              </a:rPr>
              <a:t>المعلومه</a:t>
            </a:r>
            <a:r>
              <a:rPr lang="ar-IQ" sz="2000" dirty="0" smtClean="0">
                <a:solidFill>
                  <a:schemeClr val="bg1"/>
                </a:solidFill>
              </a:rPr>
              <a:t> في الذاكرة الطويلة </a:t>
            </a:r>
            <a:r>
              <a:rPr lang="ar-IQ" sz="2000" dirty="0" err="1" smtClean="0">
                <a:solidFill>
                  <a:schemeClr val="bg1"/>
                </a:solidFill>
              </a:rPr>
              <a:t>الامد</a:t>
            </a:r>
            <a:r>
              <a:rPr lang="ar-IQ" sz="2000" dirty="0" smtClean="0">
                <a:solidFill>
                  <a:schemeClr val="bg1"/>
                </a:solidFill>
              </a:rPr>
              <a:t> وبالتالي سرعة استرجاعها كما أن أشراك </a:t>
            </a:r>
            <a:r>
              <a:rPr lang="ar-IQ" sz="2000" dirty="0" err="1" smtClean="0">
                <a:solidFill>
                  <a:schemeClr val="bg1"/>
                </a:solidFill>
              </a:rPr>
              <a:t>اكثر</a:t>
            </a:r>
            <a:r>
              <a:rPr lang="ar-IQ" sz="2000" dirty="0" smtClean="0">
                <a:solidFill>
                  <a:schemeClr val="bg1"/>
                </a:solidFill>
              </a:rPr>
              <a:t> من حاسة يبدد الملل ويزيد الانتباه </a:t>
            </a:r>
            <a:r>
              <a:rPr lang="ar-IQ" sz="2000" dirty="0" err="1" smtClean="0">
                <a:solidFill>
                  <a:schemeClr val="bg1"/>
                </a:solidFill>
              </a:rPr>
              <a:t>والاثارة</a:t>
            </a:r>
            <a:r>
              <a:rPr lang="ar-IQ" sz="2000" dirty="0" smtClean="0">
                <a:solidFill>
                  <a:schemeClr val="bg1"/>
                </a:solidFill>
              </a:rPr>
              <a:t> ، فتدريب الحواس يؤدي </a:t>
            </a:r>
            <a:r>
              <a:rPr lang="ar-IQ" sz="2000" dirty="0" err="1" smtClean="0">
                <a:solidFill>
                  <a:schemeClr val="bg1"/>
                </a:solidFill>
              </a:rPr>
              <a:t>الى</a:t>
            </a:r>
            <a:r>
              <a:rPr lang="ar-IQ" sz="2000" dirty="0" smtClean="0">
                <a:solidFill>
                  <a:schemeClr val="bg1"/>
                </a:solidFill>
              </a:rPr>
              <a:t> الفهم وبالتالي </a:t>
            </a:r>
            <a:r>
              <a:rPr lang="ar-IQ" sz="2000" dirty="0" err="1" smtClean="0">
                <a:solidFill>
                  <a:schemeClr val="bg1"/>
                </a:solidFill>
              </a:rPr>
              <a:t>الى</a:t>
            </a:r>
            <a:r>
              <a:rPr lang="ar-IQ" sz="2000" dirty="0" smtClean="0">
                <a:solidFill>
                  <a:schemeClr val="bg1"/>
                </a:solidFill>
              </a:rPr>
              <a:t> التعلم .</a:t>
            </a:r>
            <a:endParaRPr lang="en-US" sz="2000" dirty="0" smtClean="0">
              <a:solidFill>
                <a:schemeClr val="bg1"/>
              </a:solidFill>
            </a:endParaRPr>
          </a:p>
          <a:p>
            <a:r>
              <a:rPr lang="ar-IQ" sz="2000" dirty="0" smtClean="0">
                <a:solidFill>
                  <a:schemeClr val="bg1"/>
                </a:solidFill>
              </a:rPr>
              <a:t> فعند عرض مقطع فيديو لمهارة معينه </a:t>
            </a:r>
            <a:r>
              <a:rPr lang="ar-IQ" sz="2000" dirty="0" err="1" smtClean="0">
                <a:solidFill>
                  <a:schemeClr val="bg1"/>
                </a:solidFill>
              </a:rPr>
              <a:t>او</a:t>
            </a:r>
            <a:r>
              <a:rPr lang="ar-IQ" sz="2000" dirty="0" smtClean="0">
                <a:solidFill>
                  <a:schemeClr val="bg1"/>
                </a:solidFill>
              </a:rPr>
              <a:t> استخدام الصور والمجسمات </a:t>
            </a:r>
            <a:r>
              <a:rPr lang="ar-IQ" sz="2000" dirty="0" err="1" smtClean="0">
                <a:solidFill>
                  <a:schemeClr val="bg1"/>
                </a:solidFill>
              </a:rPr>
              <a:t>او</a:t>
            </a:r>
            <a:r>
              <a:rPr lang="ar-IQ" sz="2000" dirty="0" smtClean="0">
                <a:solidFill>
                  <a:schemeClr val="bg1"/>
                </a:solidFill>
              </a:rPr>
              <a:t> </a:t>
            </a:r>
            <a:r>
              <a:rPr lang="ar-IQ" sz="2000" dirty="0" err="1" smtClean="0">
                <a:solidFill>
                  <a:schemeClr val="bg1"/>
                </a:solidFill>
              </a:rPr>
              <a:t>اجهزة</a:t>
            </a:r>
            <a:r>
              <a:rPr lang="ar-IQ" sz="2000" dirty="0" smtClean="0">
                <a:solidFill>
                  <a:schemeClr val="bg1"/>
                </a:solidFill>
              </a:rPr>
              <a:t> العرض المختلفة كالتلفزيون </a:t>
            </a:r>
            <a:r>
              <a:rPr lang="ar-IQ" sz="2000" dirty="0" err="1" smtClean="0">
                <a:solidFill>
                  <a:schemeClr val="bg1"/>
                </a:solidFill>
              </a:rPr>
              <a:t>والداتا</a:t>
            </a:r>
            <a:r>
              <a:rPr lang="ar-IQ" sz="2000" dirty="0" smtClean="0">
                <a:solidFill>
                  <a:schemeClr val="bg1"/>
                </a:solidFill>
              </a:rPr>
              <a:t> شو والحاسبة الالكترونية والسبورة التفاعلية في الدرس يجعل الدرس </a:t>
            </a:r>
            <a:r>
              <a:rPr lang="ar-IQ" sz="2000" dirty="0" err="1" smtClean="0">
                <a:solidFill>
                  <a:schemeClr val="bg1"/>
                </a:solidFill>
              </a:rPr>
              <a:t>اكثر</a:t>
            </a:r>
            <a:r>
              <a:rPr lang="ar-IQ" sz="2000" dirty="0" smtClean="0">
                <a:solidFill>
                  <a:schemeClr val="bg1"/>
                </a:solidFill>
              </a:rPr>
              <a:t> تشويقا ،كما انه </a:t>
            </a:r>
            <a:r>
              <a:rPr lang="ar-IQ" sz="2000" dirty="0" err="1" smtClean="0">
                <a:solidFill>
                  <a:schemeClr val="bg1"/>
                </a:solidFill>
              </a:rPr>
              <a:t>بامكان</a:t>
            </a:r>
            <a:r>
              <a:rPr lang="ar-IQ" sz="2000" dirty="0" smtClean="0">
                <a:solidFill>
                  <a:schemeClr val="bg1"/>
                </a:solidFill>
              </a:rPr>
              <a:t> مدرس المادة </a:t>
            </a:r>
            <a:r>
              <a:rPr lang="ar-IQ" sz="2000" dirty="0" err="1" smtClean="0">
                <a:solidFill>
                  <a:schemeClr val="bg1"/>
                </a:solidFill>
              </a:rPr>
              <a:t>ان</a:t>
            </a:r>
            <a:r>
              <a:rPr lang="ar-IQ" sz="2000" dirty="0" smtClean="0">
                <a:solidFill>
                  <a:schemeClr val="bg1"/>
                </a:solidFill>
              </a:rPr>
              <a:t> يختار مقاطع فيديو وصور ويجمعها في (</a:t>
            </a:r>
            <a:r>
              <a:rPr lang="en-US" sz="2000" dirty="0" err="1" smtClean="0">
                <a:solidFill>
                  <a:schemeClr val="bg1"/>
                </a:solidFill>
              </a:rPr>
              <a:t>cd</a:t>
            </a:r>
            <a:r>
              <a:rPr lang="en-US" sz="2000" dirty="0" smtClean="0">
                <a:solidFill>
                  <a:schemeClr val="bg1"/>
                </a:solidFill>
              </a:rPr>
              <a:t> </a:t>
            </a:r>
            <a:r>
              <a:rPr lang="ar-IQ" sz="2000" dirty="0" smtClean="0">
                <a:solidFill>
                  <a:schemeClr val="bg1"/>
                </a:solidFill>
              </a:rPr>
              <a:t> ) ويوفرها للطالب كي يستفاد منها لمراجعة المعلومات في بيته .</a:t>
            </a:r>
            <a:endParaRPr lang="en-US" sz="2000" dirty="0" smtClean="0">
              <a:solidFill>
                <a:schemeClr val="bg1"/>
              </a:solidFill>
            </a:endParaRPr>
          </a:p>
          <a:p>
            <a:r>
              <a:rPr lang="ar-IQ" sz="2000" dirty="0" smtClean="0">
                <a:solidFill>
                  <a:schemeClr val="bg1"/>
                </a:solidFill>
              </a:rPr>
              <a:t>وتعد الحقائب التعليمية بما تحتويه من وسائل متعددة خاصة الحديثة منها </a:t>
            </a:r>
            <a:r>
              <a:rPr lang="ar-IQ" sz="2000" dirty="0" err="1" smtClean="0">
                <a:solidFill>
                  <a:schemeClr val="bg1"/>
                </a:solidFill>
              </a:rPr>
              <a:t>يث</a:t>
            </a:r>
            <a:r>
              <a:rPr lang="ar-IQ" sz="2000" dirty="0" smtClean="0">
                <a:solidFill>
                  <a:schemeClr val="bg1"/>
                </a:solidFill>
              </a:rPr>
              <a:t> تترك خيارات للطالب للتعلم بالوسيلة التي يتقبلها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ولقد </a:t>
            </a:r>
            <a:r>
              <a:rPr lang="ar-IQ" sz="2000" dirty="0" err="1" smtClean="0">
                <a:solidFill>
                  <a:schemeClr val="bg1"/>
                </a:solidFill>
              </a:rPr>
              <a:t>اوضحت</a:t>
            </a:r>
            <a:r>
              <a:rPr lang="ar-IQ" sz="2000" dirty="0" smtClean="0">
                <a:solidFill>
                  <a:schemeClr val="bg1"/>
                </a:solidFill>
              </a:rPr>
              <a:t> الدراسات </a:t>
            </a:r>
            <a:r>
              <a:rPr lang="ar-IQ" sz="2000" dirty="0" err="1" smtClean="0">
                <a:solidFill>
                  <a:schemeClr val="bg1"/>
                </a:solidFill>
              </a:rPr>
              <a:t>ان</a:t>
            </a:r>
            <a:r>
              <a:rPr lang="ar-IQ" sz="2000" dirty="0" smtClean="0">
                <a:solidFill>
                  <a:schemeClr val="bg1"/>
                </a:solidFill>
              </a:rPr>
              <a:t> المتعلم يتعلم بنسب مئوية معينه عند استخدامه لحواسه في عملية التعلم </a:t>
            </a:r>
            <a:r>
              <a:rPr lang="ar-IQ" sz="2000" dirty="0" err="1" smtClean="0">
                <a:solidFill>
                  <a:schemeClr val="bg1"/>
                </a:solidFill>
              </a:rPr>
              <a:t>وادناه</a:t>
            </a:r>
            <a:r>
              <a:rPr lang="ar-IQ" sz="2000" dirty="0" smtClean="0">
                <a:solidFill>
                  <a:schemeClr val="bg1"/>
                </a:solidFill>
              </a:rPr>
              <a:t> النسب لكل حاسة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dirty="0" smtClean="0">
                <a:solidFill>
                  <a:schemeClr val="bg1"/>
                </a:solidFill>
              </a:rPr>
              <a:t> </a:t>
            </a:r>
            <a:endParaRPr lang="en-US" dirty="0" smtClean="0">
              <a:solidFill>
                <a:schemeClr val="bg1"/>
              </a:solidFill>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523220"/>
          </a:xfrm>
          <a:prstGeom prst="rect">
            <a:avLst/>
          </a:prstGeom>
          <a:noFill/>
        </p:spPr>
        <p:txBody>
          <a:bodyPr wrap="square" rtlCol="1">
            <a:spAutoFit/>
          </a:bodyPr>
          <a:lstStyle/>
          <a:p>
            <a:r>
              <a:rPr lang="ar-IQ" sz="2800" b="1" dirty="0" smtClean="0">
                <a:solidFill>
                  <a:schemeClr val="bg1"/>
                </a:solidFill>
              </a:rPr>
              <a:t> </a:t>
            </a:r>
            <a:endParaRPr lang="ar-SA" dirty="0"/>
          </a:p>
        </p:txBody>
      </p:sp>
      <p:sp>
        <p:nvSpPr>
          <p:cNvPr id="4" name="مربع نص 3"/>
          <p:cNvSpPr txBox="1"/>
          <p:nvPr/>
        </p:nvSpPr>
        <p:spPr>
          <a:xfrm>
            <a:off x="285720" y="428604"/>
            <a:ext cx="8572560" cy="7263527"/>
          </a:xfrm>
          <a:prstGeom prst="rect">
            <a:avLst/>
          </a:prstGeom>
          <a:noFill/>
        </p:spPr>
        <p:txBody>
          <a:bodyPr wrap="square" rtlCol="1">
            <a:spAutoFit/>
          </a:bodyPr>
          <a:lstStyle/>
          <a:p>
            <a:pPr lvl="0"/>
            <a:r>
              <a:rPr lang="ar-IQ" sz="2800" b="1" dirty="0" smtClean="0">
                <a:solidFill>
                  <a:schemeClr val="bg1"/>
                </a:solidFill>
              </a:rPr>
              <a:t>حاسة البصر 75%</a:t>
            </a:r>
            <a:endParaRPr lang="en-US" sz="2800" dirty="0" smtClean="0">
              <a:solidFill>
                <a:schemeClr val="bg1"/>
              </a:solidFill>
            </a:endParaRPr>
          </a:p>
          <a:p>
            <a:pPr lvl="0"/>
            <a:r>
              <a:rPr lang="ar-IQ" sz="2800" b="1" dirty="0" smtClean="0">
                <a:solidFill>
                  <a:schemeClr val="bg1"/>
                </a:solidFill>
              </a:rPr>
              <a:t>حاسة السمع 13 %</a:t>
            </a:r>
            <a:endParaRPr lang="en-US" sz="2800" dirty="0" smtClean="0">
              <a:solidFill>
                <a:schemeClr val="bg1"/>
              </a:solidFill>
            </a:endParaRPr>
          </a:p>
          <a:p>
            <a:pPr lvl="0"/>
            <a:r>
              <a:rPr lang="ar-IQ" sz="2800" b="1" dirty="0" smtClean="0">
                <a:solidFill>
                  <a:schemeClr val="bg1"/>
                </a:solidFill>
              </a:rPr>
              <a:t>حاسة اللمس 6 %</a:t>
            </a:r>
            <a:endParaRPr lang="en-US" sz="2800" dirty="0" smtClean="0">
              <a:solidFill>
                <a:schemeClr val="bg1"/>
              </a:solidFill>
            </a:endParaRPr>
          </a:p>
          <a:p>
            <a:pPr lvl="0"/>
            <a:r>
              <a:rPr lang="ar-IQ" sz="2800" b="1" dirty="0" smtClean="0">
                <a:solidFill>
                  <a:schemeClr val="bg1"/>
                </a:solidFill>
              </a:rPr>
              <a:t>حاسة الشم 3%</a:t>
            </a:r>
            <a:endParaRPr lang="en-US" sz="2800" dirty="0" smtClean="0">
              <a:solidFill>
                <a:schemeClr val="bg1"/>
              </a:solidFill>
            </a:endParaRPr>
          </a:p>
          <a:p>
            <a:pPr lvl="0"/>
            <a:r>
              <a:rPr lang="ar-IQ" sz="2800" b="1" dirty="0" smtClean="0">
                <a:solidFill>
                  <a:schemeClr val="bg1"/>
                </a:solidFill>
              </a:rPr>
              <a:t>حاسة الذوق 3%</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r>
              <a:rPr lang="ar-IQ" sz="2800" dirty="0" smtClean="0">
                <a:solidFill>
                  <a:schemeClr val="bg1"/>
                </a:solidFill>
              </a:rPr>
              <a:t>ومن المؤكد </a:t>
            </a:r>
            <a:r>
              <a:rPr lang="ar-IQ" sz="2800" dirty="0" err="1" smtClean="0">
                <a:solidFill>
                  <a:schemeClr val="bg1"/>
                </a:solidFill>
              </a:rPr>
              <a:t>اننا</a:t>
            </a:r>
            <a:r>
              <a:rPr lang="ar-IQ" sz="2800" dirty="0" smtClean="0">
                <a:solidFill>
                  <a:schemeClr val="bg1"/>
                </a:solidFill>
              </a:rPr>
              <a:t> في التربية الرياضية تساهم حاستا السمع والبصر بنسبة كبيرة عند تعلم </a:t>
            </a:r>
            <a:r>
              <a:rPr lang="ar-IQ" sz="2800" dirty="0" err="1" smtClean="0">
                <a:solidFill>
                  <a:schemeClr val="bg1"/>
                </a:solidFill>
              </a:rPr>
              <a:t>المهارت</a:t>
            </a:r>
            <a:r>
              <a:rPr lang="ar-IQ" sz="2800" dirty="0" smtClean="0">
                <a:solidFill>
                  <a:schemeClr val="bg1"/>
                </a:solidFill>
              </a:rPr>
              <a:t> الرياضية ، وتشترك حاسة اللمس بنسبة ليست بالقليلة فهذه الحاسة تعطينا تغذية راجعة لتخبرنا بثقل </a:t>
            </a:r>
            <a:r>
              <a:rPr lang="ar-IQ" sz="2800" dirty="0" err="1" smtClean="0">
                <a:solidFill>
                  <a:schemeClr val="bg1"/>
                </a:solidFill>
              </a:rPr>
              <a:t>الاداة</a:t>
            </a:r>
            <a:r>
              <a:rPr lang="ar-IQ" sz="2800" dirty="0" smtClean="0">
                <a:solidFill>
                  <a:schemeClr val="bg1"/>
                </a:solidFill>
              </a:rPr>
              <a:t> </a:t>
            </a:r>
            <a:r>
              <a:rPr lang="ar-IQ" sz="2800" dirty="0" err="1" smtClean="0">
                <a:solidFill>
                  <a:schemeClr val="bg1"/>
                </a:solidFill>
              </a:rPr>
              <a:t>والاحساس</a:t>
            </a:r>
            <a:r>
              <a:rPr lang="ar-IQ" sz="2800" dirty="0" smtClean="0">
                <a:solidFill>
                  <a:schemeClr val="bg1"/>
                </a:solidFill>
              </a:rPr>
              <a:t> </a:t>
            </a:r>
            <a:r>
              <a:rPr lang="ar-IQ" sz="2800" dirty="0" err="1" smtClean="0">
                <a:solidFill>
                  <a:schemeClr val="bg1"/>
                </a:solidFill>
              </a:rPr>
              <a:t>بها</a:t>
            </a:r>
            <a:r>
              <a:rPr lang="ar-IQ" sz="2800" dirty="0" smtClean="0">
                <a:solidFill>
                  <a:schemeClr val="bg1"/>
                </a:solidFill>
              </a:rPr>
              <a:t> التي نؤدي </a:t>
            </a:r>
            <a:r>
              <a:rPr lang="ar-IQ" sz="2800" dirty="0" err="1" smtClean="0">
                <a:solidFill>
                  <a:schemeClr val="bg1"/>
                </a:solidFill>
              </a:rPr>
              <a:t>بها</a:t>
            </a:r>
            <a:r>
              <a:rPr lang="ar-IQ" sz="2800" dirty="0" smtClean="0">
                <a:solidFill>
                  <a:schemeClr val="bg1"/>
                </a:solidFill>
              </a:rPr>
              <a:t> الحركة وتحيط الرياضي بكل الجوانب التي تتعلق بالهدف المراد تحقيقه .</a:t>
            </a:r>
            <a:endParaRPr lang="en-US" sz="2800" dirty="0" smtClean="0">
              <a:solidFill>
                <a:schemeClr val="bg1"/>
              </a:solidFill>
            </a:endParaRPr>
          </a:p>
          <a:p>
            <a:r>
              <a:rPr lang="ar-IQ" sz="2800" dirty="0" smtClean="0">
                <a:solidFill>
                  <a:schemeClr val="bg1"/>
                </a:solidFill>
              </a:rPr>
              <a:t>ويذهب ( </a:t>
            </a:r>
            <a:r>
              <a:rPr lang="ar-IQ" sz="2800" dirty="0" err="1" smtClean="0">
                <a:solidFill>
                  <a:schemeClr val="bg1"/>
                </a:solidFill>
              </a:rPr>
              <a:t>خضير</a:t>
            </a:r>
            <a:r>
              <a:rPr lang="ar-IQ" sz="2800" dirty="0" smtClean="0">
                <a:solidFill>
                  <a:schemeClr val="bg1"/>
                </a:solidFill>
              </a:rPr>
              <a:t> عباس 2010 ) </a:t>
            </a:r>
            <a:r>
              <a:rPr lang="ar-IQ" sz="2800" dirty="0" err="1" smtClean="0">
                <a:solidFill>
                  <a:schemeClr val="bg1"/>
                </a:solidFill>
              </a:rPr>
              <a:t>ان</a:t>
            </a:r>
            <a:r>
              <a:rPr lang="ar-IQ" sz="2800" dirty="0" smtClean="0">
                <a:solidFill>
                  <a:schemeClr val="bg1"/>
                </a:solidFill>
              </a:rPr>
              <a:t> المتعلم يستطيع تذكر(10) % مما قرأ </a:t>
            </a:r>
            <a:r>
              <a:rPr lang="ar-IQ" sz="2800" dirty="0" err="1" smtClean="0">
                <a:solidFill>
                  <a:schemeClr val="bg1"/>
                </a:solidFill>
              </a:rPr>
              <a:t>و</a:t>
            </a:r>
            <a:r>
              <a:rPr lang="ar-IQ" sz="2800" dirty="0" smtClean="0">
                <a:solidFill>
                  <a:schemeClr val="bg1"/>
                </a:solidFill>
              </a:rPr>
              <a:t> (20 ) % مما سمع </a:t>
            </a:r>
            <a:r>
              <a:rPr lang="ar-IQ" sz="2800" dirty="0" err="1" smtClean="0">
                <a:solidFill>
                  <a:schemeClr val="bg1"/>
                </a:solidFill>
              </a:rPr>
              <a:t>و</a:t>
            </a:r>
            <a:r>
              <a:rPr lang="ar-IQ" sz="2800" dirty="0" smtClean="0">
                <a:solidFill>
                  <a:schemeClr val="bg1"/>
                </a:solidFill>
              </a:rPr>
              <a:t> ( 30 ) % مما شاهد </a:t>
            </a:r>
            <a:r>
              <a:rPr lang="ar-IQ" sz="2800" dirty="0" err="1" smtClean="0">
                <a:solidFill>
                  <a:schemeClr val="bg1"/>
                </a:solidFill>
              </a:rPr>
              <a:t>و</a:t>
            </a:r>
            <a:r>
              <a:rPr lang="ar-IQ" sz="2800" dirty="0" smtClean="0">
                <a:solidFill>
                  <a:schemeClr val="bg1"/>
                </a:solidFill>
              </a:rPr>
              <a:t> (50) % مما سمع وشاهد في الوقت نفسه </a:t>
            </a:r>
            <a:r>
              <a:rPr lang="ar-IQ" sz="2800" dirty="0" err="1" smtClean="0">
                <a:solidFill>
                  <a:schemeClr val="bg1"/>
                </a:solidFill>
              </a:rPr>
              <a:t>و</a:t>
            </a:r>
            <a:r>
              <a:rPr lang="ar-IQ" sz="2800" dirty="0" smtClean="0">
                <a:solidFill>
                  <a:schemeClr val="bg1"/>
                </a:solidFill>
              </a:rPr>
              <a:t>( 70) % مما </a:t>
            </a:r>
            <a:r>
              <a:rPr lang="ar-IQ" sz="2800" dirty="0" err="1" smtClean="0">
                <a:solidFill>
                  <a:schemeClr val="bg1"/>
                </a:solidFill>
              </a:rPr>
              <a:t>رأهاو</a:t>
            </a:r>
            <a:r>
              <a:rPr lang="ar-IQ" sz="2800" dirty="0" smtClean="0">
                <a:solidFill>
                  <a:schemeClr val="bg1"/>
                </a:solidFill>
              </a:rPr>
              <a:t> قاله </a:t>
            </a:r>
            <a:r>
              <a:rPr lang="ar-IQ" sz="2800" dirty="0" err="1" smtClean="0">
                <a:solidFill>
                  <a:schemeClr val="bg1"/>
                </a:solidFill>
              </a:rPr>
              <a:t>و</a:t>
            </a:r>
            <a:r>
              <a:rPr lang="ar-IQ" sz="2800" dirty="0" smtClean="0">
                <a:solidFill>
                  <a:schemeClr val="bg1"/>
                </a:solidFill>
              </a:rPr>
              <a:t> ( 90 ) % مما عمله وجربه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a:srcRect/>
          <a:stretch>
            <a:fillRect/>
          </a:stretch>
        </p:blipFill>
        <p:spPr bwMode="auto">
          <a:xfrm>
            <a:off x="571473" y="714356"/>
            <a:ext cx="7858180" cy="564360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0"/>
            <a:ext cx="8929718" cy="923330"/>
          </a:xfrm>
          <a:prstGeom prst="rect">
            <a:avLst/>
          </a:prstGeom>
          <a:noFill/>
        </p:spPr>
        <p:txBody>
          <a:bodyPr wrap="square" rtlCol="1">
            <a:spAutoFit/>
          </a:bodyPr>
          <a:lstStyle/>
          <a:p>
            <a:endParaRPr lang="en-US" dirty="0" smtClean="0">
              <a:solidFill>
                <a:schemeClr val="bg1"/>
              </a:solidFill>
            </a:endParaRPr>
          </a:p>
          <a:p>
            <a:r>
              <a:rPr lang="en-US" b="1" dirty="0" smtClean="0">
                <a:solidFill>
                  <a:schemeClr val="bg1"/>
                </a:solidFill>
              </a:rPr>
              <a:t> </a:t>
            </a:r>
            <a:endParaRPr lang="en-US" dirty="0" smtClean="0">
              <a:solidFill>
                <a:schemeClr val="bg1"/>
              </a:solidFill>
            </a:endParaRPr>
          </a:p>
          <a:p>
            <a:endParaRPr lang="ar-SA" dirty="0"/>
          </a:p>
        </p:txBody>
      </p:sp>
      <p:sp>
        <p:nvSpPr>
          <p:cNvPr id="4" name="مربع نص 3"/>
          <p:cNvSpPr txBox="1"/>
          <p:nvPr/>
        </p:nvSpPr>
        <p:spPr>
          <a:xfrm>
            <a:off x="214282" y="571480"/>
            <a:ext cx="8572560" cy="6217087"/>
          </a:xfrm>
          <a:prstGeom prst="rect">
            <a:avLst/>
          </a:prstGeom>
          <a:noFill/>
        </p:spPr>
        <p:txBody>
          <a:bodyPr wrap="square" rtlCol="1">
            <a:spAutoFit/>
          </a:bodyPr>
          <a:lstStyle/>
          <a:p>
            <a:r>
              <a:rPr lang="ar-IQ" sz="2000" dirty="0" smtClean="0"/>
              <a:t> </a:t>
            </a:r>
            <a:endParaRPr lang="en-US" sz="2000" dirty="0" smtClean="0"/>
          </a:p>
          <a:p>
            <a:r>
              <a:rPr lang="ar-IQ" sz="2000" b="1" dirty="0" smtClean="0">
                <a:solidFill>
                  <a:schemeClr val="bg1"/>
                </a:solidFill>
              </a:rPr>
              <a:t>أمور يجب </a:t>
            </a:r>
            <a:r>
              <a:rPr lang="ar-IQ" sz="2000" b="1" dirty="0" err="1" smtClean="0">
                <a:solidFill>
                  <a:schemeClr val="bg1"/>
                </a:solidFill>
              </a:rPr>
              <a:t>ان</a:t>
            </a:r>
            <a:r>
              <a:rPr lang="ar-IQ" sz="2000" b="1" dirty="0" smtClean="0">
                <a:solidFill>
                  <a:schemeClr val="bg1"/>
                </a:solidFill>
              </a:rPr>
              <a:t> يراعيها المدرس عند </a:t>
            </a:r>
            <a:r>
              <a:rPr lang="ar-IQ" sz="2000" b="1" dirty="0" err="1" smtClean="0">
                <a:solidFill>
                  <a:schemeClr val="bg1"/>
                </a:solidFill>
              </a:rPr>
              <a:t>أستخدام</a:t>
            </a:r>
            <a:r>
              <a:rPr lang="ar-IQ" sz="2000" b="1" dirty="0" smtClean="0">
                <a:solidFill>
                  <a:schemeClr val="bg1"/>
                </a:solidFill>
              </a:rPr>
              <a:t> الوسيلة التعليمية</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ننصح مدرسي التربية الرياضية بان </a:t>
            </a:r>
            <a:r>
              <a:rPr lang="ar-IQ" sz="2000" dirty="0" err="1" smtClean="0">
                <a:solidFill>
                  <a:schemeClr val="bg1"/>
                </a:solidFill>
              </a:rPr>
              <a:t>لاتخلو</a:t>
            </a:r>
            <a:r>
              <a:rPr lang="ar-IQ" sz="2000" dirty="0" smtClean="0">
                <a:solidFill>
                  <a:schemeClr val="bg1"/>
                </a:solidFill>
              </a:rPr>
              <a:t> دروسهم من الوسائل التعليمية فهي تقلل من الجهد الذي سيبذلونه في التدريس وتختصر وقت التعلم </a:t>
            </a:r>
            <a:r>
              <a:rPr lang="ar-IQ" sz="2000" dirty="0" err="1" smtClean="0">
                <a:solidFill>
                  <a:schemeClr val="bg1"/>
                </a:solidFill>
              </a:rPr>
              <a:t>لانها</a:t>
            </a:r>
            <a:r>
              <a:rPr lang="ar-IQ" sz="2000" dirty="0" smtClean="0">
                <a:solidFill>
                  <a:schemeClr val="bg1"/>
                </a:solidFill>
              </a:rPr>
              <a:t> ستعزز المعلومات التي يقدمونها أثناء الشرح </a:t>
            </a:r>
            <a:r>
              <a:rPr lang="ar-IQ" sz="2000" dirty="0" err="1" smtClean="0">
                <a:solidFill>
                  <a:schemeClr val="bg1"/>
                </a:solidFill>
              </a:rPr>
              <a:t>او</a:t>
            </a:r>
            <a:r>
              <a:rPr lang="ar-IQ" sz="2000" dirty="0" smtClean="0">
                <a:solidFill>
                  <a:schemeClr val="bg1"/>
                </a:solidFill>
              </a:rPr>
              <a:t> </a:t>
            </a:r>
            <a:r>
              <a:rPr lang="ar-IQ" sz="2000" dirty="0" err="1" smtClean="0">
                <a:solidFill>
                  <a:schemeClr val="bg1"/>
                </a:solidFill>
              </a:rPr>
              <a:t>الاداء</a:t>
            </a:r>
            <a:r>
              <a:rPr lang="ar-IQ" sz="2000" dirty="0" smtClean="0">
                <a:solidFill>
                  <a:schemeClr val="bg1"/>
                </a:solidFill>
              </a:rPr>
              <a:t> للمهارات الحركية ، وتتغلب على </a:t>
            </a:r>
            <a:r>
              <a:rPr lang="ar-IQ" sz="2000" dirty="0" err="1" smtClean="0">
                <a:solidFill>
                  <a:schemeClr val="bg1"/>
                </a:solidFill>
              </a:rPr>
              <a:t>اللفضية</a:t>
            </a:r>
            <a:r>
              <a:rPr lang="ar-IQ" sz="2000" dirty="0" smtClean="0">
                <a:solidFill>
                  <a:schemeClr val="bg1"/>
                </a:solidFill>
              </a:rPr>
              <a:t> وعيوبها ،كما </a:t>
            </a:r>
            <a:r>
              <a:rPr lang="ar-IQ" sz="2000" dirty="0" err="1" smtClean="0">
                <a:solidFill>
                  <a:schemeClr val="bg1"/>
                </a:solidFill>
              </a:rPr>
              <a:t>انها</a:t>
            </a:r>
            <a:r>
              <a:rPr lang="ar-IQ" sz="2000" dirty="0" smtClean="0">
                <a:solidFill>
                  <a:schemeClr val="bg1"/>
                </a:solidFill>
              </a:rPr>
              <a:t> تثير انتباه الطلبة وتثبت المعلومات لديهم وتمنحهم </a:t>
            </a:r>
            <a:r>
              <a:rPr lang="ar-IQ" sz="2000" dirty="0" err="1" smtClean="0">
                <a:solidFill>
                  <a:schemeClr val="bg1"/>
                </a:solidFill>
              </a:rPr>
              <a:t>الدافيعة</a:t>
            </a:r>
            <a:r>
              <a:rPr lang="ar-IQ" sz="2000" dirty="0" smtClean="0">
                <a:solidFill>
                  <a:schemeClr val="bg1"/>
                </a:solidFill>
              </a:rPr>
              <a:t> للتعلم .وتساعد على </a:t>
            </a:r>
            <a:r>
              <a:rPr lang="ar-IQ" sz="2000" dirty="0" err="1" smtClean="0">
                <a:solidFill>
                  <a:schemeClr val="bg1"/>
                </a:solidFill>
              </a:rPr>
              <a:t>ابراز</a:t>
            </a:r>
            <a:r>
              <a:rPr lang="ar-IQ" sz="2000" dirty="0" smtClean="0">
                <a:solidFill>
                  <a:schemeClr val="bg1"/>
                </a:solidFill>
              </a:rPr>
              <a:t> الفروق الفردية بين الطلبة في المجال </a:t>
            </a:r>
            <a:r>
              <a:rPr lang="ar-IQ" sz="2000" dirty="0" err="1" smtClean="0">
                <a:solidFill>
                  <a:schemeClr val="bg1"/>
                </a:solidFill>
              </a:rPr>
              <a:t>المهاري</a:t>
            </a:r>
            <a:r>
              <a:rPr lang="ar-IQ" sz="2000" dirty="0" smtClean="0">
                <a:solidFill>
                  <a:schemeClr val="bg1"/>
                </a:solidFill>
              </a:rPr>
              <a:t> </a:t>
            </a:r>
            <a:r>
              <a:rPr lang="ar-IQ" sz="2000" dirty="0" err="1" smtClean="0">
                <a:solidFill>
                  <a:schemeClr val="bg1"/>
                </a:solidFill>
              </a:rPr>
              <a:t>اضافة</a:t>
            </a:r>
            <a:r>
              <a:rPr lang="ar-IQ" sz="2000" dirty="0" smtClean="0">
                <a:solidFill>
                  <a:schemeClr val="bg1"/>
                </a:solidFill>
              </a:rPr>
              <a:t> </a:t>
            </a:r>
            <a:r>
              <a:rPr lang="ar-IQ" sz="2000" dirty="0" err="1" smtClean="0">
                <a:solidFill>
                  <a:schemeClr val="bg1"/>
                </a:solidFill>
              </a:rPr>
              <a:t>الى</a:t>
            </a:r>
            <a:r>
              <a:rPr lang="ar-IQ" sz="2000" dirty="0" smtClean="0">
                <a:solidFill>
                  <a:schemeClr val="bg1"/>
                </a:solidFill>
              </a:rPr>
              <a:t> المتعة التي يشعرون </a:t>
            </a:r>
            <a:r>
              <a:rPr lang="ar-IQ" sz="2000" dirty="0" err="1" smtClean="0">
                <a:solidFill>
                  <a:schemeClr val="bg1"/>
                </a:solidFill>
              </a:rPr>
              <a:t>بها</a:t>
            </a:r>
            <a:r>
              <a:rPr lang="ar-IQ" sz="2000" dirty="0" smtClean="0">
                <a:solidFill>
                  <a:schemeClr val="bg1"/>
                </a:solidFill>
              </a:rPr>
              <a:t> فيخرجون عن الروتين الذي اعتادوا عليه ،</a:t>
            </a:r>
            <a:r>
              <a:rPr lang="ar-IQ" sz="2000" dirty="0" err="1" smtClean="0">
                <a:solidFill>
                  <a:schemeClr val="bg1"/>
                </a:solidFill>
              </a:rPr>
              <a:t>وكذلكيهيءالمدرسنموذج</a:t>
            </a:r>
            <a:r>
              <a:rPr lang="ar-IQ" sz="2000" dirty="0" smtClean="0">
                <a:solidFill>
                  <a:schemeClr val="bg1"/>
                </a:solidFill>
              </a:rPr>
              <a:t> العرض وأسلوب الشرح .وأدناه بعض </a:t>
            </a:r>
            <a:r>
              <a:rPr lang="ar-IQ" sz="2000" dirty="0" err="1" smtClean="0">
                <a:solidFill>
                  <a:schemeClr val="bg1"/>
                </a:solidFill>
              </a:rPr>
              <a:t>الامور</a:t>
            </a:r>
            <a:r>
              <a:rPr lang="ar-IQ" sz="2000" dirty="0" smtClean="0">
                <a:solidFill>
                  <a:schemeClr val="bg1"/>
                </a:solidFill>
              </a:rPr>
              <a:t> التي يجب مراعاتها عند استخدام الوسيلة التعليمية وهي :</a:t>
            </a:r>
            <a:endParaRPr lang="en-US" sz="2000" dirty="0" smtClean="0">
              <a:solidFill>
                <a:schemeClr val="bg1"/>
              </a:solidFill>
            </a:endParaRPr>
          </a:p>
          <a:p>
            <a:pPr lvl="0"/>
            <a:r>
              <a:rPr lang="ar-IQ" sz="2000" dirty="0" smtClean="0">
                <a:solidFill>
                  <a:schemeClr val="bg1"/>
                </a:solidFill>
              </a:rPr>
              <a:t> على المدرس </a:t>
            </a:r>
            <a:r>
              <a:rPr lang="ar-IQ" sz="2000" dirty="0" err="1" smtClean="0">
                <a:solidFill>
                  <a:schemeClr val="bg1"/>
                </a:solidFill>
              </a:rPr>
              <a:t>ان</a:t>
            </a:r>
            <a:r>
              <a:rPr lang="ar-IQ" sz="2000" dirty="0" smtClean="0">
                <a:solidFill>
                  <a:schemeClr val="bg1"/>
                </a:solidFill>
              </a:rPr>
              <a:t> يحدد عنوان الدرس ويحضره جيدا ثم يحدد نوع الوسيلة التي تنفعه .</a:t>
            </a:r>
            <a:endParaRPr lang="en-US" sz="2000" dirty="0" smtClean="0">
              <a:solidFill>
                <a:schemeClr val="bg1"/>
              </a:solidFill>
            </a:endParaRPr>
          </a:p>
          <a:p>
            <a:pPr lvl="0"/>
            <a:r>
              <a:rPr lang="ar-IQ" sz="2000" dirty="0" smtClean="0">
                <a:solidFill>
                  <a:schemeClr val="bg1"/>
                </a:solidFill>
              </a:rPr>
              <a:t>يفضل </a:t>
            </a:r>
            <a:r>
              <a:rPr lang="ar-IQ" sz="2000" dirty="0" err="1" smtClean="0">
                <a:solidFill>
                  <a:schemeClr val="bg1"/>
                </a:solidFill>
              </a:rPr>
              <a:t>الا</a:t>
            </a:r>
            <a:r>
              <a:rPr lang="ar-IQ" sz="2000" dirty="0" smtClean="0">
                <a:solidFill>
                  <a:schemeClr val="bg1"/>
                </a:solidFill>
              </a:rPr>
              <a:t> يتم </a:t>
            </a:r>
            <a:r>
              <a:rPr lang="ar-IQ" sz="2000" dirty="0" err="1" smtClean="0">
                <a:solidFill>
                  <a:schemeClr val="bg1"/>
                </a:solidFill>
              </a:rPr>
              <a:t>أستخدام</a:t>
            </a:r>
            <a:r>
              <a:rPr lang="ar-IQ" sz="2000" dirty="0" smtClean="0">
                <a:solidFill>
                  <a:schemeClr val="bg1"/>
                </a:solidFill>
              </a:rPr>
              <a:t> </a:t>
            </a:r>
            <a:r>
              <a:rPr lang="ar-IQ" sz="2000" dirty="0" err="1" smtClean="0">
                <a:solidFill>
                  <a:schemeClr val="bg1"/>
                </a:solidFill>
              </a:rPr>
              <a:t>اكثر</a:t>
            </a:r>
            <a:r>
              <a:rPr lang="ar-IQ" sz="2000" dirty="0" smtClean="0">
                <a:solidFill>
                  <a:schemeClr val="bg1"/>
                </a:solidFill>
              </a:rPr>
              <a:t> من وسيلة في الدرس الواحد لصغار السن لضمان تركيزهم </a:t>
            </a:r>
            <a:r>
              <a:rPr lang="ar-IQ" sz="2000" dirty="0" err="1" smtClean="0">
                <a:solidFill>
                  <a:schemeClr val="bg1"/>
                </a:solidFill>
              </a:rPr>
              <a:t>وفهمهمأما</a:t>
            </a:r>
            <a:r>
              <a:rPr lang="ar-IQ" sz="2000" dirty="0" smtClean="0">
                <a:solidFill>
                  <a:schemeClr val="bg1"/>
                </a:solidFill>
              </a:rPr>
              <a:t> الكبار فيفضل بالوسائل </a:t>
            </a:r>
            <a:r>
              <a:rPr lang="ar-IQ" sz="2000" dirty="0" err="1" smtClean="0">
                <a:solidFill>
                  <a:schemeClr val="bg1"/>
                </a:solidFill>
              </a:rPr>
              <a:t>المتعددهوالمتنوعة</a:t>
            </a:r>
            <a:r>
              <a:rPr lang="ar-IQ" sz="2000" dirty="0" smtClean="0">
                <a:solidFill>
                  <a:schemeClr val="bg1"/>
                </a:solidFill>
              </a:rPr>
              <a:t>.</a:t>
            </a:r>
            <a:endParaRPr lang="en-US" sz="2000" dirty="0" smtClean="0">
              <a:solidFill>
                <a:schemeClr val="bg1"/>
              </a:solidFill>
            </a:endParaRPr>
          </a:p>
          <a:p>
            <a:pPr lvl="0"/>
            <a:r>
              <a:rPr lang="ar-IQ" sz="2000" dirty="0" smtClean="0">
                <a:solidFill>
                  <a:schemeClr val="bg1"/>
                </a:solidFill>
              </a:rPr>
              <a:t>ينبغي </a:t>
            </a:r>
            <a:r>
              <a:rPr lang="ar-IQ" sz="2000" dirty="0" err="1" smtClean="0">
                <a:solidFill>
                  <a:schemeClr val="bg1"/>
                </a:solidFill>
              </a:rPr>
              <a:t>ان</a:t>
            </a:r>
            <a:r>
              <a:rPr lang="ar-IQ" sz="2000" dirty="0" smtClean="0">
                <a:solidFill>
                  <a:schemeClr val="bg1"/>
                </a:solidFill>
              </a:rPr>
              <a:t> </a:t>
            </a:r>
            <a:r>
              <a:rPr lang="ar-IQ" sz="2000" dirty="0" err="1" smtClean="0">
                <a:solidFill>
                  <a:schemeClr val="bg1"/>
                </a:solidFill>
              </a:rPr>
              <a:t>لايكونأستخدام</a:t>
            </a:r>
            <a:r>
              <a:rPr lang="ar-IQ" sz="2000" dirty="0" smtClean="0">
                <a:solidFill>
                  <a:schemeClr val="bg1"/>
                </a:solidFill>
              </a:rPr>
              <a:t> الوسيلة هو الغرض </a:t>
            </a:r>
            <a:r>
              <a:rPr lang="ar-IQ" sz="2000" dirty="0" err="1" smtClean="0">
                <a:solidFill>
                  <a:schemeClr val="bg1"/>
                </a:solidFill>
              </a:rPr>
              <a:t>الاساسي</a:t>
            </a:r>
            <a:r>
              <a:rPr lang="ar-IQ" sz="2000" dirty="0" smtClean="0">
                <a:solidFill>
                  <a:schemeClr val="bg1"/>
                </a:solidFill>
              </a:rPr>
              <a:t> من الدرس </a:t>
            </a:r>
            <a:r>
              <a:rPr lang="ar-IQ" sz="2000" dirty="0" err="1" smtClean="0">
                <a:solidFill>
                  <a:schemeClr val="bg1"/>
                </a:solidFill>
              </a:rPr>
              <a:t>لانها</a:t>
            </a:r>
            <a:r>
              <a:rPr lang="ar-IQ" sz="2000" dirty="0" smtClean="0">
                <a:solidFill>
                  <a:schemeClr val="bg1"/>
                </a:solidFill>
              </a:rPr>
              <a:t> جزء مكمل من الدرس.</a:t>
            </a:r>
            <a:endParaRPr lang="en-US" sz="2000" dirty="0" smtClean="0">
              <a:solidFill>
                <a:schemeClr val="bg1"/>
              </a:solidFill>
            </a:endParaRPr>
          </a:p>
          <a:p>
            <a:pPr lvl="0"/>
            <a:r>
              <a:rPr lang="ar-IQ" sz="2000" dirty="0" err="1" smtClean="0">
                <a:solidFill>
                  <a:schemeClr val="bg1"/>
                </a:solidFill>
              </a:rPr>
              <a:t>ان</a:t>
            </a:r>
            <a:r>
              <a:rPr lang="ar-IQ" sz="2000" dirty="0" smtClean="0">
                <a:solidFill>
                  <a:schemeClr val="bg1"/>
                </a:solidFill>
              </a:rPr>
              <a:t> يوضح للطلبة الهدف من </a:t>
            </a:r>
            <a:r>
              <a:rPr lang="ar-IQ" sz="2000" dirty="0" err="1" smtClean="0">
                <a:solidFill>
                  <a:schemeClr val="bg1"/>
                </a:solidFill>
              </a:rPr>
              <a:t>أستخدامها</a:t>
            </a:r>
            <a:r>
              <a:rPr lang="ar-IQ" sz="2000" dirty="0" smtClean="0">
                <a:solidFill>
                  <a:schemeClr val="bg1"/>
                </a:solidFill>
              </a:rPr>
              <a:t> .</a:t>
            </a:r>
            <a:endParaRPr lang="en-US" sz="2000" dirty="0" smtClean="0">
              <a:solidFill>
                <a:schemeClr val="bg1"/>
              </a:solidFill>
            </a:endParaRPr>
          </a:p>
          <a:p>
            <a:pPr lvl="0"/>
            <a:r>
              <a:rPr lang="ar-IQ" sz="2000" dirty="0" smtClean="0">
                <a:solidFill>
                  <a:schemeClr val="bg1"/>
                </a:solidFill>
              </a:rPr>
              <a:t>أن يختبر الوسيلة </a:t>
            </a:r>
            <a:r>
              <a:rPr lang="ar-IQ" sz="2000" dirty="0" err="1" smtClean="0">
                <a:solidFill>
                  <a:schemeClr val="bg1"/>
                </a:solidFill>
              </a:rPr>
              <a:t>او</a:t>
            </a:r>
            <a:r>
              <a:rPr lang="ar-IQ" sz="2000" dirty="0" smtClean="0">
                <a:solidFill>
                  <a:schemeClr val="bg1"/>
                </a:solidFill>
              </a:rPr>
              <a:t> الجهاز قبل جلبها لغرفة الدرس كي </a:t>
            </a:r>
            <a:r>
              <a:rPr lang="ar-IQ" sz="2000" dirty="0" err="1" smtClean="0">
                <a:solidFill>
                  <a:schemeClr val="bg1"/>
                </a:solidFill>
              </a:rPr>
              <a:t>لايتعرضلاي</a:t>
            </a:r>
            <a:r>
              <a:rPr lang="ar-IQ" sz="2000" dirty="0" smtClean="0">
                <a:solidFill>
                  <a:schemeClr val="bg1"/>
                </a:solidFill>
              </a:rPr>
              <a:t> موقف غير متوقع ويفشل هدف الدرس .</a:t>
            </a:r>
            <a:endParaRPr lang="en-US" sz="2000" dirty="0" smtClean="0">
              <a:solidFill>
                <a:schemeClr val="bg1"/>
              </a:solidFill>
            </a:endParaRPr>
          </a:p>
          <a:p>
            <a:pPr lvl="0"/>
            <a:r>
              <a:rPr lang="ar-IQ" sz="2000" dirty="0" err="1" smtClean="0">
                <a:solidFill>
                  <a:schemeClr val="bg1"/>
                </a:solidFill>
              </a:rPr>
              <a:t>ان</a:t>
            </a:r>
            <a:r>
              <a:rPr lang="ar-IQ" sz="2000" dirty="0" smtClean="0">
                <a:solidFill>
                  <a:schemeClr val="bg1"/>
                </a:solidFill>
              </a:rPr>
              <a:t> يستعين ببعض الطلبة لتركيب </a:t>
            </a:r>
            <a:r>
              <a:rPr lang="ar-IQ" sz="2000" dirty="0" err="1" smtClean="0">
                <a:solidFill>
                  <a:schemeClr val="bg1"/>
                </a:solidFill>
              </a:rPr>
              <a:t>او</a:t>
            </a:r>
            <a:r>
              <a:rPr lang="ar-IQ" sz="2000" dirty="0" smtClean="0">
                <a:solidFill>
                  <a:schemeClr val="bg1"/>
                </a:solidFill>
              </a:rPr>
              <a:t> تشغيل الوسيلة </a:t>
            </a:r>
            <a:r>
              <a:rPr lang="ar-IQ" sz="2000" dirty="0" err="1" smtClean="0">
                <a:solidFill>
                  <a:schemeClr val="bg1"/>
                </a:solidFill>
              </a:rPr>
              <a:t>لاكسابهم</a:t>
            </a:r>
            <a:r>
              <a:rPr lang="ar-IQ" sz="2000" dirty="0" smtClean="0">
                <a:solidFill>
                  <a:schemeClr val="bg1"/>
                </a:solidFill>
              </a:rPr>
              <a:t> الخبرة وجعلهم يشاركون معه في النشاط .وننصح </a:t>
            </a:r>
            <a:r>
              <a:rPr lang="ar-IQ" sz="2000" dirty="0" err="1" smtClean="0">
                <a:solidFill>
                  <a:schemeClr val="bg1"/>
                </a:solidFill>
              </a:rPr>
              <a:t>اذا</a:t>
            </a:r>
            <a:r>
              <a:rPr lang="ar-IQ" sz="2000" dirty="0" smtClean="0">
                <a:solidFill>
                  <a:schemeClr val="bg1"/>
                </a:solidFill>
              </a:rPr>
              <a:t> كان المدرس يستخدم وسيلة ( جديدة بالنسبة له ) </a:t>
            </a:r>
            <a:r>
              <a:rPr lang="ar-IQ" sz="2000" dirty="0" err="1" smtClean="0">
                <a:solidFill>
                  <a:schemeClr val="bg1"/>
                </a:solidFill>
              </a:rPr>
              <a:t>ان</a:t>
            </a:r>
            <a:r>
              <a:rPr lang="ar-IQ" sz="2000" dirty="0" smtClean="0">
                <a:solidFill>
                  <a:schemeClr val="bg1"/>
                </a:solidFill>
              </a:rPr>
              <a:t> يستعين بشخص مختص لتشغيلها . </a:t>
            </a:r>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endParaRPr lang="ar-SA" sz="20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85720" y="428604"/>
            <a:ext cx="8572560" cy="6217087"/>
          </a:xfrm>
          <a:prstGeom prst="rect">
            <a:avLst/>
          </a:prstGeom>
          <a:noFill/>
        </p:spPr>
        <p:txBody>
          <a:bodyPr wrap="square" rtlCol="1">
            <a:spAutoFit/>
          </a:bodyPr>
          <a:lstStyle/>
          <a:p>
            <a:pPr lvl="0"/>
            <a:r>
              <a:rPr lang="ar-IQ" sz="2000" b="1" dirty="0" smtClean="0">
                <a:solidFill>
                  <a:schemeClr val="bg1"/>
                </a:solidFill>
              </a:rPr>
              <a:t>التقدم بالتمرينات البدنية</a:t>
            </a:r>
            <a:endParaRPr lang="en-US" sz="2000" dirty="0" smtClean="0">
              <a:solidFill>
                <a:schemeClr val="bg1"/>
              </a:solidFill>
            </a:endParaRPr>
          </a:p>
          <a:p>
            <a:r>
              <a:rPr lang="ar-IQ" sz="2000" dirty="0" smtClean="0">
                <a:solidFill>
                  <a:schemeClr val="bg1"/>
                </a:solidFill>
              </a:rPr>
              <a:t>يمكن لمدرس التربية الرياضية أن يتقدم بالأداء في التمرينات بعد شرحها وإعطاء النموذج ويمكن إتباع الآتي:</a:t>
            </a:r>
            <a:endParaRPr lang="en-US" sz="2000" dirty="0" smtClean="0">
              <a:solidFill>
                <a:schemeClr val="bg1"/>
              </a:solidFill>
            </a:endParaRPr>
          </a:p>
          <a:p>
            <a:r>
              <a:rPr lang="ar-IQ" sz="2000" dirty="0" smtClean="0">
                <a:solidFill>
                  <a:schemeClr val="bg1"/>
                </a:solidFill>
              </a:rPr>
              <a:t>أ - جعل التمرين مركبا بإضافة بعض التمرينات لبعض</a:t>
            </a:r>
            <a:endParaRPr lang="en-US" sz="2000" dirty="0" smtClean="0">
              <a:solidFill>
                <a:schemeClr val="bg1"/>
              </a:solidFill>
            </a:endParaRPr>
          </a:p>
          <a:p>
            <a:r>
              <a:rPr lang="ar-IQ" sz="2000" dirty="0" smtClean="0">
                <a:solidFill>
                  <a:schemeClr val="bg1"/>
                </a:solidFill>
              </a:rPr>
              <a:t> مثال : (جلوس على أربع ) قذف الرجلين خلفا مع ثني الذراعين.</a:t>
            </a:r>
            <a:endParaRPr lang="en-US" sz="2000" dirty="0" smtClean="0">
              <a:solidFill>
                <a:schemeClr val="bg1"/>
              </a:solidFill>
            </a:endParaRPr>
          </a:p>
          <a:p>
            <a:r>
              <a:rPr lang="ar-IQ" sz="2000" dirty="0" smtClean="0">
                <a:solidFill>
                  <a:schemeClr val="bg1"/>
                </a:solidFill>
              </a:rPr>
              <a:t>ب - زيادة صعوبة الحركة في التمرين كالتغير في الوضع الابتدائي مثال (وقوف الميزان) .</a:t>
            </a:r>
            <a:endParaRPr lang="en-US" sz="2000" dirty="0" smtClean="0">
              <a:solidFill>
                <a:schemeClr val="bg1"/>
              </a:solidFill>
            </a:endParaRPr>
          </a:p>
          <a:p>
            <a:pPr lvl="0"/>
            <a:r>
              <a:rPr lang="ar-IQ" sz="2000" dirty="0" smtClean="0">
                <a:solidFill>
                  <a:schemeClr val="bg1"/>
                </a:solidFill>
              </a:rPr>
              <a:t>زيادة تكرار أداء التمرين لعدد اكبر من المرات .</a:t>
            </a:r>
            <a:endParaRPr lang="en-US" sz="2000" dirty="0" smtClean="0">
              <a:solidFill>
                <a:schemeClr val="bg1"/>
              </a:solidFill>
            </a:endParaRPr>
          </a:p>
          <a:p>
            <a:r>
              <a:rPr lang="ar-IQ" sz="2000" dirty="0" smtClean="0">
                <a:solidFill>
                  <a:schemeClr val="bg1"/>
                </a:solidFill>
              </a:rPr>
              <a:t>ب - التغير في سرعة الحركة إما بإبطاء الحركة أو بزيادة سرعتها. </a:t>
            </a:r>
            <a:endParaRPr lang="en-US" sz="2000" dirty="0" smtClean="0">
              <a:solidFill>
                <a:schemeClr val="bg1"/>
              </a:solidFill>
            </a:endParaRPr>
          </a:p>
          <a:p>
            <a:r>
              <a:rPr lang="ar-IQ" sz="2000" dirty="0" smtClean="0">
                <a:solidFill>
                  <a:schemeClr val="bg1"/>
                </a:solidFill>
              </a:rPr>
              <a:t>مثال ( وقوف , </a:t>
            </a:r>
            <a:r>
              <a:rPr lang="ar-IQ" sz="2000" dirty="0" err="1" smtClean="0">
                <a:solidFill>
                  <a:schemeClr val="bg1"/>
                </a:solidFill>
              </a:rPr>
              <a:t>تخصرا</a:t>
            </a:r>
            <a:r>
              <a:rPr lang="ar-IQ" sz="2000" dirty="0" smtClean="0">
                <a:solidFill>
                  <a:schemeClr val="bg1"/>
                </a:solidFill>
              </a:rPr>
              <a:t>) ثني الركبتين كاملا. ففي إبطاء حركة هذا التمرين زيادة في صعوبته .  </a:t>
            </a:r>
            <a:endParaRPr lang="en-US" sz="2000" dirty="0" smtClean="0">
              <a:solidFill>
                <a:schemeClr val="bg1"/>
              </a:solidFill>
            </a:endParaRPr>
          </a:p>
          <a:p>
            <a:pPr lvl="0"/>
            <a:r>
              <a:rPr lang="ar-IQ" sz="2000" b="1" dirty="0" smtClean="0">
                <a:solidFill>
                  <a:schemeClr val="bg1"/>
                </a:solidFill>
              </a:rPr>
              <a:t>التقدم بالمهارات الحركية </a:t>
            </a:r>
            <a:endParaRPr lang="en-US" sz="2000" dirty="0" smtClean="0">
              <a:solidFill>
                <a:schemeClr val="bg1"/>
              </a:solidFill>
            </a:endParaRPr>
          </a:p>
          <a:p>
            <a:r>
              <a:rPr lang="ar-IQ" sz="2000" dirty="0" smtClean="0">
                <a:solidFill>
                  <a:schemeClr val="bg1"/>
                </a:solidFill>
              </a:rPr>
              <a:t>بعد عملية تسهيل المحتوى والتغلب على درجة صعوبة المهارات التي يحتويها النشاط يأتي دور التقدم بالمهارات الحركية ، فيستطيع المدرس </a:t>
            </a:r>
            <a:r>
              <a:rPr lang="ar-IQ" sz="2000" dirty="0" err="1" smtClean="0">
                <a:solidFill>
                  <a:schemeClr val="bg1"/>
                </a:solidFill>
              </a:rPr>
              <a:t>ان</a:t>
            </a:r>
            <a:r>
              <a:rPr lang="ar-IQ" sz="2000" dirty="0" smtClean="0">
                <a:solidFill>
                  <a:schemeClr val="bg1"/>
                </a:solidFill>
              </a:rPr>
              <a:t> يتقدم مع الطالب بالمهارات الحركية من خلال </a:t>
            </a:r>
            <a:r>
              <a:rPr lang="ar-IQ" sz="2000" dirty="0" err="1" smtClean="0">
                <a:solidFill>
                  <a:schemeClr val="bg1"/>
                </a:solidFill>
              </a:rPr>
              <a:t>الاتي</a:t>
            </a:r>
            <a:r>
              <a:rPr lang="ar-IQ" sz="2000" dirty="0" smtClean="0">
                <a:solidFill>
                  <a:schemeClr val="bg1"/>
                </a:solidFill>
              </a:rPr>
              <a:t> :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 </a:t>
            </a:r>
            <a:r>
              <a:rPr lang="ar-IQ" sz="2000" dirty="0" err="1" smtClean="0">
                <a:solidFill>
                  <a:schemeClr val="bg1"/>
                </a:solidFill>
              </a:rPr>
              <a:t>أ</a:t>
            </a:r>
            <a:r>
              <a:rPr lang="ar-IQ" sz="2000" dirty="0" smtClean="0">
                <a:solidFill>
                  <a:schemeClr val="bg1"/>
                </a:solidFill>
              </a:rPr>
              <a:t> ) شرح المهارة من الثبات وبدون أدوات كما تناولنا ذلك في السابق.</a:t>
            </a:r>
            <a:endParaRPr lang="en-US" sz="2000" dirty="0" smtClean="0">
              <a:solidFill>
                <a:schemeClr val="bg1"/>
              </a:solidFill>
            </a:endParaRPr>
          </a:p>
          <a:p>
            <a:r>
              <a:rPr lang="ar-IQ" sz="2000" dirty="0" smtClean="0">
                <a:solidFill>
                  <a:schemeClr val="bg1"/>
                </a:solidFill>
              </a:rPr>
              <a:t>(ب) أداء المهارة من الثبات </a:t>
            </a:r>
            <a:r>
              <a:rPr lang="ar-IQ" sz="2000" dirty="0" err="1" smtClean="0">
                <a:solidFill>
                  <a:schemeClr val="bg1"/>
                </a:solidFill>
              </a:rPr>
              <a:t>بأستخدام</a:t>
            </a:r>
            <a:r>
              <a:rPr lang="ar-IQ" sz="2000" dirty="0" smtClean="0">
                <a:solidFill>
                  <a:schemeClr val="bg1"/>
                </a:solidFill>
              </a:rPr>
              <a:t> </a:t>
            </a:r>
            <a:r>
              <a:rPr lang="ar-IQ" sz="2000" dirty="0" err="1" smtClean="0">
                <a:solidFill>
                  <a:schemeClr val="bg1"/>
                </a:solidFill>
              </a:rPr>
              <a:t>الاداة</a:t>
            </a:r>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(ج ) أداء المهارة من الحركة .</a:t>
            </a:r>
            <a:endParaRPr lang="en-US" sz="2000" dirty="0" smtClean="0">
              <a:solidFill>
                <a:schemeClr val="bg1"/>
              </a:solidFill>
            </a:endParaRPr>
          </a:p>
          <a:p>
            <a:r>
              <a:rPr lang="ar-IQ" sz="2000" dirty="0" smtClean="0">
                <a:solidFill>
                  <a:schemeClr val="bg1"/>
                </a:solidFill>
              </a:rPr>
              <a:t>( </a:t>
            </a:r>
            <a:r>
              <a:rPr lang="ar-IQ" sz="2000" dirty="0" err="1" smtClean="0">
                <a:solidFill>
                  <a:schemeClr val="bg1"/>
                </a:solidFill>
              </a:rPr>
              <a:t>د</a:t>
            </a:r>
            <a:r>
              <a:rPr lang="ar-IQ" sz="2000" dirty="0" smtClean="0">
                <a:solidFill>
                  <a:schemeClr val="bg1"/>
                </a:solidFill>
              </a:rPr>
              <a:t> ) زيادة الصعوبة بزيادة المسافة المطلوبة في </a:t>
            </a:r>
            <a:r>
              <a:rPr lang="ar-IQ" sz="2000" dirty="0" err="1" smtClean="0">
                <a:solidFill>
                  <a:schemeClr val="bg1"/>
                </a:solidFill>
              </a:rPr>
              <a:t>الاداء</a:t>
            </a:r>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 </a:t>
            </a:r>
            <a:r>
              <a:rPr lang="ar-IQ" sz="2000" dirty="0" err="1" smtClean="0">
                <a:solidFill>
                  <a:schemeClr val="bg1"/>
                </a:solidFill>
              </a:rPr>
              <a:t>ه</a:t>
            </a:r>
            <a:r>
              <a:rPr lang="ar-IQ" sz="2000" dirty="0" smtClean="0">
                <a:solidFill>
                  <a:schemeClr val="bg1"/>
                </a:solidFill>
              </a:rPr>
              <a:t> ) زيادة سرعة </a:t>
            </a:r>
            <a:r>
              <a:rPr lang="ar-IQ" sz="2000" dirty="0" err="1" smtClean="0">
                <a:solidFill>
                  <a:schemeClr val="bg1"/>
                </a:solidFill>
              </a:rPr>
              <a:t>الاداء</a:t>
            </a:r>
            <a:r>
              <a:rPr lang="ar-IQ" sz="2000" dirty="0" smtClean="0">
                <a:solidFill>
                  <a:schemeClr val="bg1"/>
                </a:solidFill>
              </a:rPr>
              <a:t> في المهارات التي تتطلب العمل على تغيير الاتجاه بعد </a:t>
            </a:r>
            <a:r>
              <a:rPr lang="ar-IQ" sz="2000" dirty="0" err="1" smtClean="0">
                <a:solidFill>
                  <a:schemeClr val="bg1"/>
                </a:solidFill>
              </a:rPr>
              <a:t>أتقان</a:t>
            </a:r>
            <a:r>
              <a:rPr lang="ar-IQ" sz="2000" dirty="0" smtClean="0">
                <a:solidFill>
                  <a:schemeClr val="bg1"/>
                </a:solidFill>
              </a:rPr>
              <a:t> شكل الحركة .</a:t>
            </a:r>
            <a:endParaRPr lang="en-US" sz="2000" dirty="0" smtClean="0">
              <a:solidFill>
                <a:schemeClr val="bg1"/>
              </a:solidFill>
            </a:endParaRPr>
          </a:p>
          <a:p>
            <a:r>
              <a:rPr lang="ar-IQ" sz="2000" dirty="0" smtClean="0">
                <a:solidFill>
                  <a:schemeClr val="bg1"/>
                </a:solidFill>
              </a:rPr>
              <a:t>( </a:t>
            </a:r>
            <a:r>
              <a:rPr lang="ar-IQ" sz="2000" dirty="0" err="1" smtClean="0">
                <a:solidFill>
                  <a:schemeClr val="bg1"/>
                </a:solidFill>
              </a:rPr>
              <a:t>و</a:t>
            </a:r>
            <a:r>
              <a:rPr lang="ar-IQ" sz="2000" dirty="0" smtClean="0">
                <a:solidFill>
                  <a:schemeClr val="bg1"/>
                </a:solidFill>
              </a:rPr>
              <a:t> )</a:t>
            </a:r>
            <a:r>
              <a:rPr lang="ar-IQ" sz="2000" dirty="0" err="1" smtClean="0">
                <a:solidFill>
                  <a:schemeClr val="bg1"/>
                </a:solidFill>
              </a:rPr>
              <a:t>أستخدام</a:t>
            </a:r>
            <a:r>
              <a:rPr lang="ar-IQ" sz="2000" dirty="0" smtClean="0">
                <a:solidFill>
                  <a:schemeClr val="bg1"/>
                </a:solidFill>
              </a:rPr>
              <a:t> أكثر من طريقة </a:t>
            </a:r>
            <a:r>
              <a:rPr lang="ar-IQ" sz="2000" dirty="0" err="1" smtClean="0">
                <a:solidFill>
                  <a:schemeClr val="bg1"/>
                </a:solidFill>
              </a:rPr>
              <a:t>لاداء</a:t>
            </a:r>
            <a:r>
              <a:rPr lang="ar-IQ" sz="2000" dirty="0" smtClean="0">
                <a:solidFill>
                  <a:schemeClr val="bg1"/>
                </a:solidFill>
              </a:rPr>
              <a:t> المهارة كما في ( مهارة السيطرة في كرة القدم ) .</a:t>
            </a:r>
            <a:endParaRPr lang="en-US" sz="2000" dirty="0" smtClean="0">
              <a:solidFill>
                <a:schemeClr val="bg1"/>
              </a:solidFill>
            </a:endParaRPr>
          </a:p>
          <a:p>
            <a:endParaRPr lang="ar-SA"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42844" y="500042"/>
            <a:ext cx="8572560" cy="5693866"/>
          </a:xfrm>
          <a:prstGeom prst="rect">
            <a:avLst/>
          </a:prstGeom>
          <a:noFill/>
        </p:spPr>
        <p:txBody>
          <a:bodyPr wrap="square" rtlCol="1">
            <a:spAutoFit/>
          </a:bodyPr>
          <a:lstStyle/>
          <a:p>
            <a:r>
              <a:rPr lang="ar-IQ" sz="2800" dirty="0" err="1" smtClean="0">
                <a:solidFill>
                  <a:schemeClr val="bg1"/>
                </a:solidFill>
              </a:rPr>
              <a:t>ان</a:t>
            </a:r>
            <a:r>
              <a:rPr lang="ar-IQ" sz="2800" dirty="0" smtClean="0">
                <a:solidFill>
                  <a:schemeClr val="bg1"/>
                </a:solidFill>
              </a:rPr>
              <a:t> التقدم </a:t>
            </a:r>
            <a:r>
              <a:rPr lang="ar-IQ" sz="2800" dirty="0" err="1" smtClean="0">
                <a:solidFill>
                  <a:schemeClr val="bg1"/>
                </a:solidFill>
              </a:rPr>
              <a:t>بالاداء</a:t>
            </a:r>
            <a:r>
              <a:rPr lang="ar-IQ" sz="2800" dirty="0" smtClean="0">
                <a:solidFill>
                  <a:schemeClr val="bg1"/>
                </a:solidFill>
              </a:rPr>
              <a:t> سواء في التمرينات </a:t>
            </a:r>
            <a:r>
              <a:rPr lang="ar-IQ" sz="2800" dirty="0" err="1" smtClean="0">
                <a:solidFill>
                  <a:schemeClr val="bg1"/>
                </a:solidFill>
              </a:rPr>
              <a:t>او</a:t>
            </a:r>
            <a:r>
              <a:rPr lang="ar-IQ" sz="2800" dirty="0" smtClean="0">
                <a:solidFill>
                  <a:schemeClr val="bg1"/>
                </a:solidFill>
              </a:rPr>
              <a:t> في المهارات الحركية لا يحدث نجاحا </a:t>
            </a:r>
            <a:r>
              <a:rPr lang="ar-IQ" sz="2800" dirty="0" err="1" smtClean="0">
                <a:solidFill>
                  <a:schemeClr val="bg1"/>
                </a:solidFill>
              </a:rPr>
              <a:t>او</a:t>
            </a:r>
            <a:r>
              <a:rPr lang="ar-IQ" sz="2800" dirty="0" smtClean="0">
                <a:solidFill>
                  <a:schemeClr val="bg1"/>
                </a:solidFill>
              </a:rPr>
              <a:t> يحدث طفرة ولكن لابد من التدرج المعقول </a:t>
            </a:r>
            <a:r>
              <a:rPr lang="ar-IQ" sz="2800" dirty="0" err="1" smtClean="0">
                <a:solidFill>
                  <a:schemeClr val="bg1"/>
                </a:solidFill>
              </a:rPr>
              <a:t>باتباع</a:t>
            </a:r>
            <a:r>
              <a:rPr lang="ar-IQ" sz="2800" dirty="0" smtClean="0">
                <a:solidFill>
                  <a:schemeClr val="bg1"/>
                </a:solidFill>
              </a:rPr>
              <a:t> تخطيط </a:t>
            </a:r>
            <a:r>
              <a:rPr lang="ar-IQ" sz="2800" dirty="0" err="1" smtClean="0">
                <a:solidFill>
                  <a:schemeClr val="bg1"/>
                </a:solidFill>
              </a:rPr>
              <a:t>موضوعيلبناء</a:t>
            </a:r>
            <a:r>
              <a:rPr lang="ar-IQ" sz="2800" dirty="0" smtClean="0">
                <a:solidFill>
                  <a:schemeClr val="bg1"/>
                </a:solidFill>
              </a:rPr>
              <a:t> على دراسة تحليلية, ومن ثم يجب البدء في تدريس هذه المهارات مبكرا حتى يصل المتعلم </a:t>
            </a:r>
            <a:r>
              <a:rPr lang="ar-IQ" sz="2800" dirty="0" err="1" smtClean="0">
                <a:solidFill>
                  <a:schemeClr val="bg1"/>
                </a:solidFill>
              </a:rPr>
              <a:t>الى</a:t>
            </a:r>
            <a:r>
              <a:rPr lang="ar-IQ" sz="2800" dirty="0" smtClean="0">
                <a:solidFill>
                  <a:schemeClr val="bg1"/>
                </a:solidFill>
              </a:rPr>
              <a:t> ذروة </a:t>
            </a:r>
            <a:r>
              <a:rPr lang="ar-IQ" sz="2800" dirty="0" err="1" smtClean="0">
                <a:solidFill>
                  <a:schemeClr val="bg1"/>
                </a:solidFill>
              </a:rPr>
              <a:t>الاجادة</a:t>
            </a:r>
            <a:r>
              <a:rPr lang="ar-IQ" sz="2800" dirty="0" smtClean="0">
                <a:solidFill>
                  <a:schemeClr val="bg1"/>
                </a:solidFill>
              </a:rPr>
              <a:t> حيث يتعلم التلميذ هذه المهارات في نهاية المرحلة الابتدائية ويستمر في ممارستها في المدرسة الثانوية </a:t>
            </a:r>
            <a:r>
              <a:rPr lang="ar-IQ" sz="2800" dirty="0" err="1" smtClean="0">
                <a:solidFill>
                  <a:schemeClr val="bg1"/>
                </a:solidFill>
              </a:rPr>
              <a:t>او</a:t>
            </a:r>
            <a:r>
              <a:rPr lang="ar-IQ" sz="2800" dirty="0" smtClean="0">
                <a:solidFill>
                  <a:schemeClr val="bg1"/>
                </a:solidFill>
              </a:rPr>
              <a:t> </a:t>
            </a:r>
            <a:r>
              <a:rPr lang="ar-IQ" sz="2800" dirty="0" err="1" smtClean="0">
                <a:solidFill>
                  <a:schemeClr val="bg1"/>
                </a:solidFill>
              </a:rPr>
              <a:t>الاعدادية</a:t>
            </a:r>
            <a:r>
              <a:rPr lang="ar-IQ" sz="2800" dirty="0" smtClean="0">
                <a:solidFill>
                  <a:schemeClr val="bg1"/>
                </a:solidFill>
              </a:rPr>
              <a:t>, ونظرا لان المهارات المتضمنة في </a:t>
            </a:r>
            <a:r>
              <a:rPr lang="ar-IQ" sz="2800" dirty="0" err="1" smtClean="0">
                <a:solidFill>
                  <a:schemeClr val="bg1"/>
                </a:solidFill>
              </a:rPr>
              <a:t>الالعاب</a:t>
            </a:r>
            <a:r>
              <a:rPr lang="ar-IQ" sz="2800" dirty="0" smtClean="0">
                <a:solidFill>
                  <a:schemeClr val="bg1"/>
                </a:solidFill>
              </a:rPr>
              <a:t> مهارات كثيرة متعددة فيها  البسيط وفيها المعقد المركب لذا فلابد من </a:t>
            </a:r>
            <a:r>
              <a:rPr lang="ar-IQ" sz="2800" dirty="0" err="1" smtClean="0">
                <a:solidFill>
                  <a:schemeClr val="bg1"/>
                </a:solidFill>
              </a:rPr>
              <a:t>اعطاء</a:t>
            </a:r>
            <a:r>
              <a:rPr lang="ar-IQ" sz="2800" dirty="0" smtClean="0">
                <a:solidFill>
                  <a:schemeClr val="bg1"/>
                </a:solidFill>
              </a:rPr>
              <a:t> فرص للمتعلمين لتعلمها ودمجها حتى تصبح منسجمة وتصبح المهارات متماسكة متكاملة تعطينا في النهاية لاعبا مميزا في كرة القدم </a:t>
            </a:r>
            <a:r>
              <a:rPr lang="ar-IQ" sz="2800" dirty="0" err="1" smtClean="0">
                <a:solidFill>
                  <a:schemeClr val="bg1"/>
                </a:solidFill>
              </a:rPr>
              <a:t>او</a:t>
            </a:r>
            <a:r>
              <a:rPr lang="ar-IQ" sz="2800" dirty="0" smtClean="0">
                <a:solidFill>
                  <a:schemeClr val="bg1"/>
                </a:solidFill>
              </a:rPr>
              <a:t> كرة السلة </a:t>
            </a:r>
            <a:r>
              <a:rPr lang="ar-IQ" sz="2800" dirty="0" err="1" smtClean="0">
                <a:solidFill>
                  <a:schemeClr val="bg1"/>
                </a:solidFill>
              </a:rPr>
              <a:t>او</a:t>
            </a:r>
            <a:r>
              <a:rPr lang="ar-IQ" sz="2800" dirty="0" smtClean="0">
                <a:solidFill>
                  <a:schemeClr val="bg1"/>
                </a:solidFill>
              </a:rPr>
              <a:t> العاب القوى وبذلك يكون تحقيق </a:t>
            </a:r>
            <a:r>
              <a:rPr lang="ar-IQ" sz="2800" dirty="0" err="1" smtClean="0">
                <a:solidFill>
                  <a:schemeClr val="bg1"/>
                </a:solidFill>
              </a:rPr>
              <a:t>اهداف</a:t>
            </a:r>
            <a:r>
              <a:rPr lang="ar-IQ" sz="2800" dirty="0" smtClean="0">
                <a:solidFill>
                  <a:schemeClr val="bg1"/>
                </a:solidFill>
              </a:rPr>
              <a:t> برامج التربية الرياضية في مختلف مراحل التعلم بصورة جيدة ومثمرة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endParaRPr lang="ar-SA" sz="2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0" y="285728"/>
            <a:ext cx="8715404" cy="738664"/>
          </a:xfrm>
          <a:prstGeom prst="rect">
            <a:avLst/>
          </a:prstGeom>
          <a:noFill/>
        </p:spPr>
        <p:txBody>
          <a:bodyPr wrap="square" rtlCol="1">
            <a:spAutoFit/>
          </a:bodyPr>
          <a:lstStyle/>
          <a:p>
            <a:r>
              <a:rPr lang="ar-IQ" b="1" dirty="0" smtClean="0"/>
              <a:t>-</a:t>
            </a:r>
            <a:endParaRPr lang="en-US" sz="3200" dirty="0" smtClean="0">
              <a:solidFill>
                <a:srgbClr val="C00000"/>
              </a:solidFill>
            </a:endParaRPr>
          </a:p>
          <a:p>
            <a:endParaRPr lang="ar-SA" sz="2400" dirty="0"/>
          </a:p>
        </p:txBody>
      </p:sp>
      <p:sp>
        <p:nvSpPr>
          <p:cNvPr id="4" name="مربع نص 3"/>
          <p:cNvSpPr txBox="1"/>
          <p:nvPr/>
        </p:nvSpPr>
        <p:spPr>
          <a:xfrm>
            <a:off x="357158" y="285728"/>
            <a:ext cx="8572560" cy="6001643"/>
          </a:xfrm>
          <a:prstGeom prst="rect">
            <a:avLst/>
          </a:prstGeom>
          <a:noFill/>
        </p:spPr>
        <p:txBody>
          <a:bodyPr wrap="square" rtlCol="1">
            <a:spAutoFit/>
          </a:bodyPr>
          <a:lstStyle/>
          <a:p>
            <a:r>
              <a:rPr lang="ar-IQ" sz="2000" b="1" dirty="0" smtClean="0">
                <a:solidFill>
                  <a:schemeClr val="bg1"/>
                </a:solidFill>
              </a:rPr>
              <a:t>رابعا- مرحلة الممارسة والتطبيق:</a:t>
            </a:r>
            <a:endParaRPr lang="en-US" sz="2000" dirty="0" smtClean="0">
              <a:solidFill>
                <a:schemeClr val="bg1"/>
              </a:solidFill>
            </a:endParaRPr>
          </a:p>
          <a:p>
            <a:r>
              <a:rPr lang="ar-IQ" sz="2000" dirty="0" smtClean="0">
                <a:solidFill>
                  <a:schemeClr val="bg1"/>
                </a:solidFill>
              </a:rPr>
              <a:t>المرحلة الرابعة من مراحل تنمية المحتوى هي مرحلة يكون التركيز فيها على كيفية استخدام المهارات التي تم تعلمها في الظروف المختلفة التي يواجهها المتعلم </a:t>
            </a:r>
            <a:r>
              <a:rPr lang="ar-IQ" sz="2000" dirty="0" err="1" smtClean="0">
                <a:solidFill>
                  <a:schemeClr val="bg1"/>
                </a:solidFill>
              </a:rPr>
              <a:t>اثناء</a:t>
            </a:r>
            <a:r>
              <a:rPr lang="ar-IQ" sz="2000" dirty="0" smtClean="0">
                <a:solidFill>
                  <a:schemeClr val="bg1"/>
                </a:solidFill>
              </a:rPr>
              <a:t> المنافسات أي يكون التركيز في هذه المرحلة ليس على كيفية تحرك الطالب ولكن كيفية استخدام المهارة, فخبرات التطبيق تحول تركيز المتعلم من كيف يؤدي الحركة </a:t>
            </a:r>
            <a:r>
              <a:rPr lang="ar-IQ" sz="2000" dirty="0" err="1" smtClean="0">
                <a:solidFill>
                  <a:schemeClr val="bg1"/>
                </a:solidFill>
              </a:rPr>
              <a:t>الى</a:t>
            </a:r>
            <a:r>
              <a:rPr lang="ar-IQ" sz="2000" dirty="0" smtClean="0">
                <a:solidFill>
                  <a:schemeClr val="bg1"/>
                </a:solidFill>
              </a:rPr>
              <a:t> غرض المهارة ولذلك يجب </a:t>
            </a:r>
            <a:r>
              <a:rPr lang="ar-IQ" sz="2000" dirty="0" err="1" smtClean="0">
                <a:solidFill>
                  <a:schemeClr val="bg1"/>
                </a:solidFill>
              </a:rPr>
              <a:t>اعداد</a:t>
            </a:r>
            <a:r>
              <a:rPr lang="ar-IQ" sz="2000" dirty="0" smtClean="0">
                <a:solidFill>
                  <a:schemeClr val="bg1"/>
                </a:solidFill>
              </a:rPr>
              <a:t> الطلاب ليكونوا على مستوى التمكن من المهارات مثل خبرات التطبيق, أي لابد من الانتقال من </a:t>
            </a:r>
            <a:r>
              <a:rPr lang="ar-IQ" sz="2000" dirty="0" err="1" smtClean="0">
                <a:solidFill>
                  <a:schemeClr val="bg1"/>
                </a:solidFill>
              </a:rPr>
              <a:t>الاداء</a:t>
            </a:r>
            <a:r>
              <a:rPr lang="ar-IQ" sz="2000" dirty="0" smtClean="0">
                <a:solidFill>
                  <a:schemeClr val="bg1"/>
                </a:solidFill>
              </a:rPr>
              <a:t> التقليدي للمهارة </a:t>
            </a:r>
            <a:r>
              <a:rPr lang="ar-IQ" sz="2000" dirty="0" err="1" smtClean="0">
                <a:solidFill>
                  <a:schemeClr val="bg1"/>
                </a:solidFill>
              </a:rPr>
              <a:t>الى</a:t>
            </a:r>
            <a:r>
              <a:rPr lang="ar-IQ" sz="2000" dirty="0" smtClean="0">
                <a:solidFill>
                  <a:schemeClr val="bg1"/>
                </a:solidFill>
              </a:rPr>
              <a:t> كيفية استخدام هذه المهارة تحتال ظروف المختلفة , وفيما يلي نورد مثال لذلك، في مهارة المناولة بكرة اليد قد يعرف المتعلم كيف يقوم </a:t>
            </a:r>
            <a:r>
              <a:rPr lang="ar-IQ" sz="2000" dirty="0" err="1" smtClean="0">
                <a:solidFill>
                  <a:schemeClr val="bg1"/>
                </a:solidFill>
              </a:rPr>
              <a:t>باداء</a:t>
            </a:r>
            <a:r>
              <a:rPr lang="ar-IQ" sz="2000" dirty="0" smtClean="0">
                <a:solidFill>
                  <a:schemeClr val="bg1"/>
                </a:solidFill>
              </a:rPr>
              <a:t> المناولة من مستوى الصدر </a:t>
            </a:r>
            <a:r>
              <a:rPr lang="ar-IQ" sz="2000" dirty="0" err="1" smtClean="0">
                <a:solidFill>
                  <a:schemeClr val="bg1"/>
                </a:solidFill>
              </a:rPr>
              <a:t>او</a:t>
            </a:r>
            <a:r>
              <a:rPr lang="ar-IQ" sz="2000" dirty="0" smtClean="0">
                <a:solidFill>
                  <a:schemeClr val="bg1"/>
                </a:solidFill>
              </a:rPr>
              <a:t> من مستوى الكتف </a:t>
            </a:r>
            <a:r>
              <a:rPr lang="ar-IQ" sz="2000" dirty="0" err="1" smtClean="0">
                <a:solidFill>
                  <a:schemeClr val="bg1"/>
                </a:solidFill>
              </a:rPr>
              <a:t>او</a:t>
            </a:r>
            <a:r>
              <a:rPr lang="ar-IQ" sz="2000" dirty="0" smtClean="0">
                <a:solidFill>
                  <a:schemeClr val="bg1"/>
                </a:solidFill>
              </a:rPr>
              <a:t> فوق الكتف </a:t>
            </a:r>
            <a:r>
              <a:rPr lang="ar-IQ" sz="2000" dirty="0" err="1" smtClean="0">
                <a:solidFill>
                  <a:schemeClr val="bg1"/>
                </a:solidFill>
              </a:rPr>
              <a:t>او</a:t>
            </a:r>
            <a:r>
              <a:rPr lang="ar-IQ" sz="2000" dirty="0" smtClean="0">
                <a:solidFill>
                  <a:schemeClr val="bg1"/>
                </a:solidFill>
              </a:rPr>
              <a:t> المناولة المرتدة </a:t>
            </a:r>
            <a:r>
              <a:rPr lang="ar-IQ" sz="2000" dirty="0" err="1" smtClean="0">
                <a:solidFill>
                  <a:schemeClr val="bg1"/>
                </a:solidFill>
              </a:rPr>
              <a:t>او</a:t>
            </a:r>
            <a:r>
              <a:rPr lang="ar-IQ" sz="2000" dirty="0" smtClean="0">
                <a:solidFill>
                  <a:schemeClr val="bg1"/>
                </a:solidFill>
              </a:rPr>
              <a:t> غيرها من المناولات </a:t>
            </a:r>
            <a:r>
              <a:rPr lang="ar-IQ" sz="2000" dirty="0" err="1" smtClean="0">
                <a:solidFill>
                  <a:schemeClr val="bg1"/>
                </a:solidFill>
              </a:rPr>
              <a:t>اداءا</a:t>
            </a:r>
            <a:r>
              <a:rPr lang="ar-IQ" sz="2000" dirty="0" smtClean="0">
                <a:solidFill>
                  <a:schemeClr val="bg1"/>
                </a:solidFill>
              </a:rPr>
              <a:t> آليا, أي انه يعرف كل الحركات الصحيحة اللازمة </a:t>
            </a:r>
            <a:r>
              <a:rPr lang="ar-IQ" sz="2000" dirty="0" err="1" smtClean="0">
                <a:solidFill>
                  <a:schemeClr val="bg1"/>
                </a:solidFill>
              </a:rPr>
              <a:t>لتادية</a:t>
            </a:r>
            <a:r>
              <a:rPr lang="ar-IQ" sz="2000" dirty="0" smtClean="0">
                <a:solidFill>
                  <a:schemeClr val="bg1"/>
                </a:solidFill>
              </a:rPr>
              <a:t> أي من هذه </a:t>
            </a:r>
            <a:r>
              <a:rPr lang="ar-IQ" sz="2000" dirty="0" err="1" smtClean="0">
                <a:solidFill>
                  <a:schemeClr val="bg1"/>
                </a:solidFill>
              </a:rPr>
              <a:t>التمريات</a:t>
            </a:r>
            <a:r>
              <a:rPr lang="ar-IQ" sz="2000" dirty="0" smtClean="0">
                <a:solidFill>
                  <a:schemeClr val="bg1"/>
                </a:solidFill>
              </a:rPr>
              <a:t> </a:t>
            </a:r>
            <a:r>
              <a:rPr lang="ar-IQ" sz="2000" dirty="0" err="1" smtClean="0">
                <a:solidFill>
                  <a:schemeClr val="bg1"/>
                </a:solidFill>
              </a:rPr>
              <a:t>او</a:t>
            </a:r>
            <a:r>
              <a:rPr lang="ar-IQ" sz="2000" dirty="0" smtClean="0">
                <a:solidFill>
                  <a:schemeClr val="bg1"/>
                </a:solidFill>
              </a:rPr>
              <a:t> المناولات , ولكن هذا المتعلم لابد وان يواجه صعوبات حينما يواجهه خصم يقف بينه وبين زميله المستلم فلا يعرف أي نوع من المناولات </a:t>
            </a:r>
            <a:r>
              <a:rPr lang="ar-IQ" sz="2000" dirty="0" err="1" smtClean="0">
                <a:solidFill>
                  <a:schemeClr val="bg1"/>
                </a:solidFill>
              </a:rPr>
              <a:t>افضل</a:t>
            </a:r>
            <a:r>
              <a:rPr lang="ar-IQ" sz="2000" dirty="0" smtClean="0">
                <a:solidFill>
                  <a:schemeClr val="bg1"/>
                </a:solidFill>
              </a:rPr>
              <a:t> وعلى ذلك كان لزاما أن يتدرب المتعلم على كيفية التصرف في المواقف المختلفة التي يحتمل </a:t>
            </a:r>
            <a:r>
              <a:rPr lang="ar-IQ" sz="2000" dirty="0" err="1" smtClean="0">
                <a:solidFill>
                  <a:schemeClr val="bg1"/>
                </a:solidFill>
              </a:rPr>
              <a:t>ان</a:t>
            </a:r>
            <a:r>
              <a:rPr lang="ar-IQ" sz="2000" dirty="0" smtClean="0">
                <a:solidFill>
                  <a:schemeClr val="bg1"/>
                </a:solidFill>
              </a:rPr>
              <a:t> تحدث في </a:t>
            </a:r>
            <a:r>
              <a:rPr lang="ar-IQ" sz="2000" dirty="0" err="1" smtClean="0">
                <a:solidFill>
                  <a:schemeClr val="bg1"/>
                </a:solidFill>
              </a:rPr>
              <a:t>اثناء</a:t>
            </a:r>
            <a:r>
              <a:rPr lang="ar-IQ" sz="2000" dirty="0" smtClean="0">
                <a:solidFill>
                  <a:schemeClr val="bg1"/>
                </a:solidFill>
              </a:rPr>
              <a:t> اللعب لذلك يجب على مدرس التربية الرياضية </a:t>
            </a:r>
            <a:r>
              <a:rPr lang="ar-IQ" sz="2000" dirty="0" err="1" smtClean="0">
                <a:solidFill>
                  <a:schemeClr val="bg1"/>
                </a:solidFill>
              </a:rPr>
              <a:t>ان</a:t>
            </a:r>
            <a:r>
              <a:rPr lang="ar-IQ" sz="2000" dirty="0" smtClean="0">
                <a:solidFill>
                  <a:schemeClr val="bg1"/>
                </a:solidFill>
              </a:rPr>
              <a:t> يقوم بمساعدة المتعلم على التكيف </a:t>
            </a:r>
            <a:r>
              <a:rPr lang="ar-IQ" sz="2000" dirty="0" err="1" smtClean="0">
                <a:solidFill>
                  <a:schemeClr val="bg1"/>
                </a:solidFill>
              </a:rPr>
              <a:t>لاداء</a:t>
            </a:r>
            <a:r>
              <a:rPr lang="ar-IQ" sz="2000" dirty="0" smtClean="0">
                <a:solidFill>
                  <a:schemeClr val="bg1"/>
                </a:solidFill>
              </a:rPr>
              <a:t> المهارات في الظروف المتغيرة ويقوم بعمل تحليل كامل للطرائق التي تستخدم فيها هذه المهارات , فاغلب مهارات </a:t>
            </a:r>
            <a:r>
              <a:rPr lang="ar-IQ" sz="2000" dirty="0" err="1" smtClean="0">
                <a:solidFill>
                  <a:schemeClr val="bg1"/>
                </a:solidFill>
              </a:rPr>
              <a:t>الالعاب</a:t>
            </a:r>
            <a:r>
              <a:rPr lang="ar-IQ" sz="2000" dirty="0" smtClean="0">
                <a:solidFill>
                  <a:schemeClr val="bg1"/>
                </a:solidFill>
              </a:rPr>
              <a:t> يحتاج المتعلم </a:t>
            </a:r>
            <a:r>
              <a:rPr lang="ar-IQ" sz="2000" dirty="0" err="1" smtClean="0">
                <a:solidFill>
                  <a:schemeClr val="bg1"/>
                </a:solidFill>
              </a:rPr>
              <a:t>ان</a:t>
            </a:r>
            <a:r>
              <a:rPr lang="ar-IQ" sz="2000" dirty="0" smtClean="0">
                <a:solidFill>
                  <a:schemeClr val="bg1"/>
                </a:solidFill>
              </a:rPr>
              <a:t> يحدد بدقة كيف يستخدم المهارة المتعلمة في اللعبة فمهارة المناولة في كرة اليد يجب </a:t>
            </a:r>
            <a:r>
              <a:rPr lang="ar-IQ" sz="2000" dirty="0" err="1" smtClean="0">
                <a:solidFill>
                  <a:schemeClr val="bg1"/>
                </a:solidFill>
              </a:rPr>
              <a:t>ان</a:t>
            </a:r>
            <a:r>
              <a:rPr lang="ar-IQ" sz="2000" dirty="0" smtClean="0">
                <a:solidFill>
                  <a:schemeClr val="bg1"/>
                </a:solidFill>
              </a:rPr>
              <a:t> يكون المتعلم قادرا على :-</a:t>
            </a:r>
            <a:endParaRPr lang="en-US" sz="2000" dirty="0" smtClean="0">
              <a:solidFill>
                <a:schemeClr val="bg1"/>
              </a:solidFill>
            </a:endParaRPr>
          </a:p>
          <a:p>
            <a:pPr lvl="0"/>
            <a:r>
              <a:rPr lang="ar-IQ" sz="2000" dirty="0" smtClean="0">
                <a:solidFill>
                  <a:srgbClr val="FF0000"/>
                </a:solidFill>
              </a:rPr>
              <a:t>1-التمرير مع الحركة في اتجاهات مختلفة (أماما – خلفا –جانبا ). </a:t>
            </a:r>
            <a:endParaRPr lang="en-US" sz="2000" dirty="0" smtClean="0">
              <a:solidFill>
                <a:srgbClr val="FF0000"/>
              </a:solidFill>
            </a:endParaRPr>
          </a:p>
          <a:p>
            <a:pPr lvl="0"/>
            <a:r>
              <a:rPr lang="ar-IQ" sz="2000" dirty="0" smtClean="0">
                <a:solidFill>
                  <a:srgbClr val="FF0000"/>
                </a:solidFill>
              </a:rPr>
              <a:t>2-عمل سلسلة من الحركات منتهيا بالمناولة(طبطبة, محاورة, مناولة ).</a:t>
            </a:r>
            <a:endParaRPr lang="en-US" sz="2000" dirty="0" smtClean="0">
              <a:solidFill>
                <a:srgbClr val="FF0000"/>
              </a:solidFill>
            </a:endParaRPr>
          </a:p>
          <a:p>
            <a:pPr lvl="0"/>
            <a:r>
              <a:rPr lang="ar-IQ" sz="2000" dirty="0" smtClean="0">
                <a:solidFill>
                  <a:srgbClr val="FF0000"/>
                </a:solidFill>
              </a:rPr>
              <a:t>3-استخدام </a:t>
            </a:r>
            <a:r>
              <a:rPr lang="ar-IQ" sz="2000" dirty="0" err="1" smtClean="0">
                <a:solidFill>
                  <a:srgbClr val="FF0000"/>
                </a:solidFill>
              </a:rPr>
              <a:t>انواع</a:t>
            </a:r>
            <a:r>
              <a:rPr lang="ar-IQ" sz="2000" dirty="0" smtClean="0">
                <a:solidFill>
                  <a:srgbClr val="FF0000"/>
                </a:solidFill>
              </a:rPr>
              <a:t> من المناولات تبعا لكل موقف. </a:t>
            </a:r>
            <a:endParaRPr lang="en-US" sz="2000" dirty="0" smtClean="0">
              <a:solidFill>
                <a:srgbClr val="FF0000"/>
              </a:solidFill>
            </a:endParaRPr>
          </a:p>
          <a:p>
            <a:endParaRPr lang="ar-SA" sz="24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500042"/>
            <a:ext cx="8286808" cy="6555641"/>
          </a:xfrm>
          <a:prstGeom prst="rect">
            <a:avLst/>
          </a:prstGeom>
          <a:noFill/>
        </p:spPr>
        <p:txBody>
          <a:bodyPr wrap="square" rtlCol="1">
            <a:spAutoFit/>
          </a:bodyPr>
          <a:lstStyle/>
          <a:p>
            <a:r>
              <a:rPr lang="ar-IQ" sz="2000" dirty="0" smtClean="0">
                <a:solidFill>
                  <a:srgbClr val="FF0000"/>
                </a:solidFill>
              </a:rPr>
              <a:t>وأخيرا يراعى </a:t>
            </a:r>
            <a:r>
              <a:rPr lang="ar-IQ" sz="2000" dirty="0" err="1" smtClean="0">
                <a:solidFill>
                  <a:srgbClr val="FF0000"/>
                </a:solidFill>
              </a:rPr>
              <a:t>ان</a:t>
            </a:r>
            <a:r>
              <a:rPr lang="ar-IQ" sz="2000" dirty="0" smtClean="0">
                <a:solidFill>
                  <a:srgbClr val="FF0000"/>
                </a:solidFill>
              </a:rPr>
              <a:t> توزع خبرات التطبيق أثناء التقدم بخبرات المحتوى .</a:t>
            </a:r>
            <a:endParaRPr lang="en-US" sz="2000" dirty="0" smtClean="0">
              <a:solidFill>
                <a:srgbClr val="FF0000"/>
              </a:solidFill>
            </a:endParaRPr>
          </a:p>
          <a:p>
            <a:r>
              <a:rPr lang="ar-IQ" sz="2000" dirty="0" smtClean="0">
                <a:solidFill>
                  <a:srgbClr val="FF0000"/>
                </a:solidFill>
              </a:rPr>
              <a:t> </a:t>
            </a:r>
            <a:endParaRPr lang="en-US" sz="2000" dirty="0" smtClean="0">
              <a:solidFill>
                <a:srgbClr val="FF0000"/>
              </a:solidFill>
            </a:endParaRPr>
          </a:p>
          <a:p>
            <a:r>
              <a:rPr lang="ar-IQ" sz="2000" b="1" dirty="0" smtClean="0">
                <a:solidFill>
                  <a:srgbClr val="FF0000"/>
                </a:solidFill>
              </a:rPr>
              <a:t>الوسائل التعليمية</a:t>
            </a:r>
            <a:endParaRPr lang="en-US" sz="2000" dirty="0" smtClean="0">
              <a:solidFill>
                <a:srgbClr val="FF0000"/>
              </a:solidFill>
            </a:endParaRPr>
          </a:p>
          <a:p>
            <a:r>
              <a:rPr lang="ar-IQ" sz="2000" dirty="0" smtClean="0">
                <a:solidFill>
                  <a:srgbClr val="FF0000"/>
                </a:solidFill>
              </a:rPr>
              <a:t> </a:t>
            </a:r>
            <a:endParaRPr lang="en-US" sz="2000" dirty="0" smtClean="0">
              <a:solidFill>
                <a:srgbClr val="FF0000"/>
              </a:solidFill>
            </a:endParaRPr>
          </a:p>
          <a:p>
            <a:r>
              <a:rPr lang="ar-IQ" sz="2000" dirty="0" smtClean="0">
                <a:solidFill>
                  <a:srgbClr val="FF0000"/>
                </a:solidFill>
              </a:rPr>
              <a:t>أهم ما يساعد الطالب ( </a:t>
            </a:r>
            <a:r>
              <a:rPr lang="ar-IQ" sz="2000" dirty="0" err="1" smtClean="0">
                <a:solidFill>
                  <a:srgbClr val="FF0000"/>
                </a:solidFill>
              </a:rPr>
              <a:t>او</a:t>
            </a:r>
            <a:r>
              <a:rPr lang="ar-IQ" sz="2000" dirty="0" smtClean="0">
                <a:solidFill>
                  <a:srgbClr val="FF0000"/>
                </a:solidFill>
              </a:rPr>
              <a:t> اللاعب) خلال مراحل التدريس ( أو التدريب) هو استخدام المدرس لبعض الوسائل التعليمية المناسبة التي تساهم بدرجة كبيرة في اكتساب المتعلمين للأداء الجيد للحركات الرياضية, واليوم أصبحت الوسائل التعليمية هي إحدى مكونات تكنولوجيا التعليم, أي جزء منها, عموما فان استخدام الوسائل التعليمية بأشكالها المختلفة والمتعددة يزيد من فاعلية درس التربية الرياضية, حيث يصبح الدرس أكثر تشويقا علاوة على أنها عالم أكثر إثارة ومملوء بالأداء النموذجي المرغوب تعلمه.فهي تساعد الطالب على سرعة الفهم وإدراك ما يريد </a:t>
            </a:r>
            <a:r>
              <a:rPr lang="ar-IQ" sz="2000" dirty="0" err="1" smtClean="0">
                <a:solidFill>
                  <a:srgbClr val="FF0000"/>
                </a:solidFill>
              </a:rPr>
              <a:t>ان</a:t>
            </a:r>
            <a:r>
              <a:rPr lang="ar-IQ" sz="2000" dirty="0" smtClean="0">
                <a:solidFill>
                  <a:srgbClr val="FF0000"/>
                </a:solidFill>
              </a:rPr>
              <a:t> يتعلمه كما أنها تجسد له الهدف المراد الوصول إليه, ومن هنا تكون الوسيلة التعليمية من أهم عوامل التحضير لمحاولة تعلم وتأدية ما يشاهده الطالب. ولها دور كبير, فهي تقلل جهد المدرس وتختصر من وقت التعلم وتتغلب على </a:t>
            </a:r>
            <a:r>
              <a:rPr lang="ar-IQ" sz="2000" dirty="0" err="1" smtClean="0">
                <a:solidFill>
                  <a:srgbClr val="FF0000"/>
                </a:solidFill>
              </a:rPr>
              <a:t>اللفضية</a:t>
            </a:r>
            <a:r>
              <a:rPr lang="ar-IQ" sz="2000" dirty="0" smtClean="0">
                <a:solidFill>
                  <a:srgbClr val="FF0000"/>
                </a:solidFill>
              </a:rPr>
              <a:t> وعيوبها وتساهم في نقل المعلومات وتثير اهتمام وانتباه المتعلمين وتزيد من </a:t>
            </a:r>
            <a:r>
              <a:rPr lang="ar-IQ" sz="2000" dirty="0" err="1" smtClean="0">
                <a:solidFill>
                  <a:srgbClr val="FF0000"/>
                </a:solidFill>
              </a:rPr>
              <a:t>دافعيتهم</a:t>
            </a:r>
            <a:r>
              <a:rPr lang="ar-IQ" sz="2000" dirty="0" smtClean="0">
                <a:solidFill>
                  <a:srgbClr val="FF0000"/>
                </a:solidFill>
              </a:rPr>
              <a:t> ومتعتهم  لتلقي </a:t>
            </a:r>
            <a:r>
              <a:rPr lang="ar-IQ" sz="2000" dirty="0" err="1" smtClean="0">
                <a:solidFill>
                  <a:srgbClr val="FF0000"/>
                </a:solidFill>
              </a:rPr>
              <a:t>المعلومه</a:t>
            </a:r>
            <a:r>
              <a:rPr lang="ar-IQ" sz="2000" dirty="0" smtClean="0">
                <a:solidFill>
                  <a:srgbClr val="FF0000"/>
                </a:solidFill>
              </a:rPr>
              <a:t> .</a:t>
            </a:r>
            <a:endParaRPr lang="en-US" sz="2000" dirty="0" smtClean="0">
              <a:solidFill>
                <a:srgbClr val="FF0000"/>
              </a:solidFill>
            </a:endParaRPr>
          </a:p>
          <a:p>
            <a:r>
              <a:rPr lang="ar-IQ" sz="2000" dirty="0" smtClean="0">
                <a:solidFill>
                  <a:srgbClr val="FF0000"/>
                </a:solidFill>
              </a:rPr>
              <a:t> </a:t>
            </a:r>
            <a:endParaRPr lang="en-US" sz="2000" dirty="0" smtClean="0">
              <a:solidFill>
                <a:srgbClr val="FF0000"/>
              </a:solidFill>
            </a:endParaRPr>
          </a:p>
          <a:p>
            <a:r>
              <a:rPr lang="ar-IQ" sz="2000" b="1" dirty="0" smtClean="0">
                <a:solidFill>
                  <a:srgbClr val="FF0000"/>
                </a:solidFill>
              </a:rPr>
              <a:t>تعريف الوسيلة التعليمية:</a:t>
            </a:r>
            <a:endParaRPr lang="en-US" sz="2000" dirty="0" smtClean="0">
              <a:solidFill>
                <a:srgbClr val="FF0000"/>
              </a:solidFill>
            </a:endParaRPr>
          </a:p>
          <a:p>
            <a:r>
              <a:rPr lang="ar-IQ" sz="2000" b="1" dirty="0" smtClean="0">
                <a:solidFill>
                  <a:srgbClr val="FF0000"/>
                </a:solidFill>
              </a:rPr>
              <a:t> </a:t>
            </a:r>
            <a:endParaRPr lang="en-US" sz="2000" dirty="0" smtClean="0">
              <a:solidFill>
                <a:srgbClr val="FF0000"/>
              </a:solidFill>
            </a:endParaRPr>
          </a:p>
          <a:p>
            <a:r>
              <a:rPr lang="ar-IQ" sz="2000" dirty="0" smtClean="0">
                <a:solidFill>
                  <a:srgbClr val="FF0000"/>
                </a:solidFill>
              </a:rPr>
              <a:t>يعرفها (</a:t>
            </a:r>
            <a:r>
              <a:rPr lang="en-US" sz="2000" dirty="0" smtClean="0">
                <a:solidFill>
                  <a:srgbClr val="FF0000"/>
                </a:solidFill>
              </a:rPr>
              <a:t>dent</a:t>
            </a:r>
            <a:r>
              <a:rPr lang="ar-IQ" sz="2000" dirty="0" smtClean="0">
                <a:solidFill>
                  <a:srgbClr val="FF0000"/>
                </a:solidFill>
              </a:rPr>
              <a:t>) على أنها : المواد التي تستخدم في حجرات الدرس أو غيرها من المواقف التعليمية لتسهيل فهم معاني الرسوم أو الكلمات المكتوبة أو المنطوقة ويذكرها (</a:t>
            </a:r>
            <a:r>
              <a:rPr lang="en-US" sz="2000" dirty="0" smtClean="0">
                <a:solidFill>
                  <a:srgbClr val="FF0000"/>
                </a:solidFill>
              </a:rPr>
              <a:t>Dele</a:t>
            </a:r>
            <a:r>
              <a:rPr lang="ar-IQ" sz="2000" dirty="0" smtClean="0">
                <a:solidFill>
                  <a:srgbClr val="FF0000"/>
                </a:solidFill>
              </a:rPr>
              <a:t>) بأنها , المواد أو الأدوات التي لا تعتمد أساسا على القراءة واستخدام الألفاظ لنقل معانيها أو إدراكها, كما أنها تساهم في تزويد الأفراد بخبرات تعليمية باقية الأثر .</a:t>
            </a:r>
            <a:endParaRPr lang="en-US" sz="2000" dirty="0" smtClean="0">
              <a:solidFill>
                <a:srgbClr val="FF0000"/>
              </a:solidFill>
            </a:endParaRPr>
          </a:p>
          <a:p>
            <a:pPr lvl="0"/>
            <a:endParaRPr lang="ar-SA" sz="20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369332"/>
          </a:xfrm>
          <a:prstGeom prst="rect">
            <a:avLst/>
          </a:prstGeom>
          <a:solidFill>
            <a:schemeClr val="accent5">
              <a:lumMod val="60000"/>
              <a:lumOff val="40000"/>
              <a:alpha val="88000"/>
            </a:schemeClr>
          </a:solidFill>
        </p:spPr>
        <p:txBody>
          <a:bodyPr wrap="square" rtlCol="1">
            <a:spAutoFit/>
          </a:bodyPr>
          <a:lstStyle/>
          <a:p>
            <a:r>
              <a:rPr lang="ar-IQ" b="1" dirty="0" smtClean="0"/>
              <a:t> </a:t>
            </a:r>
            <a:endParaRPr lang="ar-SA" sz="23900" dirty="0"/>
          </a:p>
        </p:txBody>
      </p:sp>
      <p:sp>
        <p:nvSpPr>
          <p:cNvPr id="4" name="مربع نص 3"/>
          <p:cNvSpPr txBox="1"/>
          <p:nvPr/>
        </p:nvSpPr>
        <p:spPr>
          <a:xfrm>
            <a:off x="142844" y="642918"/>
            <a:ext cx="8715436" cy="6740307"/>
          </a:xfrm>
          <a:prstGeom prst="rect">
            <a:avLst/>
          </a:prstGeom>
          <a:noFill/>
        </p:spPr>
        <p:txBody>
          <a:bodyPr wrap="square" rtlCol="1">
            <a:spAutoFit/>
          </a:bodyPr>
          <a:lstStyle/>
          <a:p>
            <a:r>
              <a:rPr lang="ar-IQ" sz="2400" dirty="0" smtClean="0">
                <a:solidFill>
                  <a:schemeClr val="bg1">
                    <a:lumMod val="75000"/>
                    <a:lumOff val="25000"/>
                  </a:schemeClr>
                </a:solidFill>
              </a:rPr>
              <a:t>ويعرف المؤلفان الوسيلة التعليمية : </a:t>
            </a:r>
            <a:r>
              <a:rPr lang="ar-IQ" sz="2400" dirty="0" err="1" smtClean="0">
                <a:solidFill>
                  <a:schemeClr val="bg1">
                    <a:lumMod val="75000"/>
                    <a:lumOff val="25000"/>
                  </a:schemeClr>
                </a:solidFill>
              </a:rPr>
              <a:t>بانها</a:t>
            </a:r>
            <a:r>
              <a:rPr lang="ar-IQ" sz="2400" dirty="0" smtClean="0">
                <a:solidFill>
                  <a:schemeClr val="bg1">
                    <a:lumMod val="75000"/>
                    <a:lumOff val="25000"/>
                  </a:schemeClr>
                </a:solidFill>
              </a:rPr>
              <a:t> مجموعة من الأدوات والأجهزة والمواد التي يستخدمها المدرس </a:t>
            </a:r>
            <a:r>
              <a:rPr lang="ar-IQ" sz="2400" dirty="0" err="1" smtClean="0">
                <a:solidFill>
                  <a:schemeClr val="bg1">
                    <a:lumMod val="75000"/>
                    <a:lumOff val="25000"/>
                  </a:schemeClr>
                </a:solidFill>
              </a:rPr>
              <a:t>او</a:t>
            </a:r>
            <a:r>
              <a:rPr lang="ar-IQ" sz="2400" dirty="0" smtClean="0">
                <a:solidFill>
                  <a:schemeClr val="bg1">
                    <a:lumMod val="75000"/>
                    <a:lumOff val="25000"/>
                  </a:schemeClr>
                </a:solidFill>
              </a:rPr>
              <a:t> الطالب لتحسين عمليتي التعلم والتعليم لنقل المعلومات </a:t>
            </a:r>
            <a:r>
              <a:rPr lang="ar-IQ" sz="2400" dirty="0" err="1" smtClean="0">
                <a:solidFill>
                  <a:schemeClr val="bg1">
                    <a:lumMod val="75000"/>
                    <a:lumOff val="25000"/>
                  </a:schemeClr>
                </a:solidFill>
              </a:rPr>
              <a:t>الى</a:t>
            </a:r>
            <a:r>
              <a:rPr lang="ar-IQ" sz="2400" dirty="0" smtClean="0">
                <a:solidFill>
                  <a:schemeClr val="bg1">
                    <a:lumMod val="75000"/>
                    <a:lumOff val="25000"/>
                  </a:schemeClr>
                </a:solidFill>
              </a:rPr>
              <a:t> الطالب سواء كان داخل الصف </a:t>
            </a:r>
            <a:r>
              <a:rPr lang="ar-IQ" sz="2400" dirty="0" err="1" smtClean="0">
                <a:solidFill>
                  <a:schemeClr val="bg1">
                    <a:lumMod val="75000"/>
                    <a:lumOff val="25000"/>
                  </a:schemeClr>
                </a:solidFill>
              </a:rPr>
              <a:t>ام</a:t>
            </a:r>
            <a:r>
              <a:rPr lang="ar-IQ" sz="2400" dirty="0" smtClean="0">
                <a:solidFill>
                  <a:schemeClr val="bg1">
                    <a:lumMod val="75000"/>
                    <a:lumOff val="25000"/>
                  </a:schemeClr>
                </a:solidFill>
              </a:rPr>
              <a:t> خارجه </a:t>
            </a:r>
            <a:r>
              <a:rPr lang="ar-IQ" sz="2400" dirty="0" err="1" smtClean="0">
                <a:solidFill>
                  <a:schemeClr val="bg1">
                    <a:lumMod val="75000"/>
                    <a:lumOff val="25000"/>
                  </a:schemeClr>
                </a:solidFill>
              </a:rPr>
              <a:t>و</a:t>
            </a:r>
            <a:r>
              <a:rPr lang="ar-IQ" sz="2400" dirty="0" smtClean="0">
                <a:solidFill>
                  <a:schemeClr val="bg1">
                    <a:lumMod val="75000"/>
                    <a:lumOff val="25000"/>
                  </a:schemeClr>
                </a:solidFill>
              </a:rPr>
              <a:t> تساعد المتعلم في إدراك وفهم محتوى المادة التعليمية وتعلمها وإجادتها في اقل وقت وبأقل مجهود .</a:t>
            </a:r>
            <a:endParaRPr lang="en-US" sz="2400" dirty="0" smtClean="0">
              <a:solidFill>
                <a:schemeClr val="bg1">
                  <a:lumMod val="75000"/>
                  <a:lumOff val="25000"/>
                </a:schemeClr>
              </a:solidFill>
            </a:endParaRPr>
          </a:p>
          <a:p>
            <a:r>
              <a:rPr lang="ar-IQ" sz="2400" b="1" dirty="0" err="1" smtClean="0">
                <a:solidFill>
                  <a:schemeClr val="bg1">
                    <a:lumMod val="75000"/>
                    <a:lumOff val="25000"/>
                  </a:schemeClr>
                </a:solidFill>
              </a:rPr>
              <a:t>اهمية</a:t>
            </a:r>
            <a:r>
              <a:rPr lang="ar-IQ" sz="2400" b="1" dirty="0" smtClean="0">
                <a:solidFill>
                  <a:schemeClr val="bg1">
                    <a:lumMod val="75000"/>
                    <a:lumOff val="25000"/>
                  </a:schemeClr>
                </a:solidFill>
              </a:rPr>
              <a:t> الوسائل التعليمية في درس التربية الرياضية </a:t>
            </a:r>
            <a:endParaRPr lang="en-US" sz="2400" dirty="0" smtClean="0">
              <a:solidFill>
                <a:schemeClr val="bg1">
                  <a:lumMod val="75000"/>
                  <a:lumOff val="25000"/>
                </a:schemeClr>
              </a:solidFill>
            </a:endParaRPr>
          </a:p>
          <a:p>
            <a:pPr lvl="0"/>
            <a:r>
              <a:rPr lang="ar-IQ" sz="2400" b="1" dirty="0" smtClean="0">
                <a:solidFill>
                  <a:schemeClr val="bg1">
                    <a:lumMod val="75000"/>
                    <a:lumOff val="25000"/>
                  </a:schemeClr>
                </a:solidFill>
              </a:rPr>
              <a:t>1-تسهيل عملية التدريس والتعلم</a:t>
            </a:r>
            <a:endParaRPr lang="en-US" sz="2400" dirty="0" smtClean="0">
              <a:solidFill>
                <a:schemeClr val="bg1">
                  <a:lumMod val="75000"/>
                  <a:lumOff val="25000"/>
                </a:schemeClr>
              </a:solidFill>
            </a:endParaRPr>
          </a:p>
          <a:p>
            <a:r>
              <a:rPr lang="ar-IQ" sz="2400" dirty="0" smtClean="0">
                <a:solidFill>
                  <a:schemeClr val="bg1">
                    <a:lumMod val="75000"/>
                    <a:lumOff val="25000"/>
                  </a:schemeClr>
                </a:solidFill>
              </a:rPr>
              <a:t>   أن استخدام الوسائل المعينة في عمليات التدريس والتعلم يؤدي </a:t>
            </a:r>
            <a:r>
              <a:rPr lang="ar-IQ" sz="2400" dirty="0" err="1" smtClean="0">
                <a:solidFill>
                  <a:schemeClr val="bg1">
                    <a:lumMod val="75000"/>
                    <a:lumOff val="25000"/>
                  </a:schemeClr>
                </a:solidFill>
              </a:rPr>
              <a:t>الى</a:t>
            </a:r>
            <a:r>
              <a:rPr lang="ar-IQ" sz="2400" dirty="0" smtClean="0">
                <a:solidFill>
                  <a:schemeClr val="bg1">
                    <a:lumMod val="75000"/>
                    <a:lumOff val="25000"/>
                  </a:schemeClr>
                </a:solidFill>
              </a:rPr>
              <a:t> وضوح شكل الأداء ويسهل الطالب عملية إدراك الحركة المطلوب تعلمها, في الوقت نفسه تسهل للمدرس مهمته وتوفر عليه الكثير من الخطوات والإجراءات وبذلك توفر الجهد وتسهل عليه التدريس.</a:t>
            </a:r>
            <a:endParaRPr lang="en-US" sz="2400" dirty="0" smtClean="0">
              <a:solidFill>
                <a:schemeClr val="bg1">
                  <a:lumMod val="75000"/>
                  <a:lumOff val="25000"/>
                </a:schemeClr>
              </a:solidFill>
            </a:endParaRPr>
          </a:p>
          <a:p>
            <a:r>
              <a:rPr lang="ar-IQ" sz="2400" b="1" dirty="0" smtClean="0">
                <a:solidFill>
                  <a:schemeClr val="bg1">
                    <a:lumMod val="75000"/>
                    <a:lumOff val="25000"/>
                  </a:schemeClr>
                </a:solidFill>
              </a:rPr>
              <a:t>2- استثارة دوافع الفرد نحو التعلم</a:t>
            </a:r>
            <a:endParaRPr lang="en-US" sz="2400" dirty="0" smtClean="0">
              <a:solidFill>
                <a:schemeClr val="bg1">
                  <a:lumMod val="75000"/>
                  <a:lumOff val="25000"/>
                </a:schemeClr>
              </a:solidFill>
            </a:endParaRPr>
          </a:p>
          <a:p>
            <a:r>
              <a:rPr lang="ar-IQ" sz="2400" dirty="0" smtClean="0">
                <a:solidFill>
                  <a:schemeClr val="bg1">
                    <a:lumMod val="75000"/>
                    <a:lumOff val="25000"/>
                  </a:schemeClr>
                </a:solidFill>
              </a:rPr>
              <a:t>إن دافع الفرد نحو تعلم </a:t>
            </a:r>
            <a:r>
              <a:rPr lang="ar-IQ" sz="2400" dirty="0" err="1" smtClean="0">
                <a:solidFill>
                  <a:schemeClr val="bg1">
                    <a:lumMod val="75000"/>
                    <a:lumOff val="25000"/>
                  </a:schemeClr>
                </a:solidFill>
              </a:rPr>
              <a:t>شئ</a:t>
            </a:r>
            <a:r>
              <a:rPr lang="ar-IQ" sz="2400" dirty="0" smtClean="0">
                <a:solidFill>
                  <a:schemeClr val="bg1">
                    <a:lumMod val="75000"/>
                    <a:lumOff val="25000"/>
                  </a:schemeClr>
                </a:solidFill>
              </a:rPr>
              <a:t> ما عامل هام يجب </a:t>
            </a:r>
            <a:r>
              <a:rPr lang="ar-IQ" sz="2400" dirty="0" err="1" smtClean="0">
                <a:solidFill>
                  <a:schemeClr val="bg1">
                    <a:lumMod val="75000"/>
                    <a:lumOff val="25000"/>
                  </a:schemeClr>
                </a:solidFill>
              </a:rPr>
              <a:t>ان</a:t>
            </a:r>
            <a:r>
              <a:rPr lang="ar-IQ" sz="2400" dirty="0" smtClean="0">
                <a:solidFill>
                  <a:schemeClr val="bg1">
                    <a:lumMod val="75000"/>
                    <a:lumOff val="25000"/>
                  </a:schemeClr>
                </a:solidFill>
              </a:rPr>
              <a:t> يضعه المدرس في اعتباره عند القيام بتدريس مهارة معينة خاصة بالمهارات الحركية, حيث لابد </a:t>
            </a:r>
            <a:r>
              <a:rPr lang="ar-IQ" sz="2400" dirty="0" err="1" smtClean="0">
                <a:solidFill>
                  <a:schemeClr val="bg1">
                    <a:lumMod val="75000"/>
                    <a:lumOff val="25000"/>
                  </a:schemeClr>
                </a:solidFill>
              </a:rPr>
              <a:t>ان</a:t>
            </a:r>
            <a:r>
              <a:rPr lang="ar-IQ" sz="2400" dirty="0" smtClean="0">
                <a:solidFill>
                  <a:schemeClr val="bg1">
                    <a:lumMod val="75000"/>
                    <a:lumOff val="25000"/>
                  </a:schemeClr>
                </a:solidFill>
              </a:rPr>
              <a:t> يكون لدى المتعلم هذا الدافع حتى يشعر بالحاجة إلى إشباعه, والوسيلة التعليمية تقوم بمهمة استشارة هذا الدافع </a:t>
            </a:r>
            <a:r>
              <a:rPr lang="ar-IQ" sz="2400" dirty="0" err="1" smtClean="0">
                <a:solidFill>
                  <a:schemeClr val="bg1">
                    <a:lumMod val="75000"/>
                    <a:lumOff val="25000"/>
                  </a:schemeClr>
                </a:solidFill>
              </a:rPr>
              <a:t>وايقاضه</a:t>
            </a:r>
            <a:r>
              <a:rPr lang="ar-IQ" sz="2400" dirty="0" smtClean="0">
                <a:solidFill>
                  <a:schemeClr val="bg1">
                    <a:lumMod val="75000"/>
                    <a:lumOff val="25000"/>
                  </a:schemeClr>
                </a:solidFill>
              </a:rPr>
              <a:t> لدى المتعلم, فعندما نعرض صورة للاعب يقوم بأداء حركة القفز فتحا فوق الصندوق لمهارة </a:t>
            </a:r>
            <a:r>
              <a:rPr lang="ar-IQ" sz="2400" dirty="0" err="1" smtClean="0">
                <a:solidFill>
                  <a:schemeClr val="bg1">
                    <a:lumMod val="75000"/>
                    <a:lumOff val="25000"/>
                  </a:schemeClr>
                </a:solidFill>
              </a:rPr>
              <a:t>الجمناستك</a:t>
            </a:r>
            <a:r>
              <a:rPr lang="ar-IQ" sz="2400" dirty="0" smtClean="0">
                <a:solidFill>
                  <a:schemeClr val="bg1">
                    <a:lumMod val="75000"/>
                    <a:lumOff val="25000"/>
                  </a:schemeClr>
                </a:solidFill>
              </a:rPr>
              <a:t> مثلا, فهذا يستثير الطالب ويدفعه لتعلم مثل هذه الحركات تجعله يتميز بين أقرانه, وقد تثير هذه الصورة داخله أيضا حبه لرياضة </a:t>
            </a:r>
            <a:r>
              <a:rPr lang="ar-IQ" sz="2400" dirty="0" err="1" smtClean="0">
                <a:solidFill>
                  <a:schemeClr val="bg1">
                    <a:lumMod val="75000"/>
                    <a:lumOff val="25000"/>
                  </a:schemeClr>
                </a:solidFill>
              </a:rPr>
              <a:t>الجمناستك</a:t>
            </a:r>
            <a:r>
              <a:rPr lang="ar-IQ" sz="2400" dirty="0" smtClean="0">
                <a:solidFill>
                  <a:schemeClr val="bg1">
                    <a:lumMod val="75000"/>
                    <a:lumOff val="25000"/>
                  </a:schemeClr>
                </a:solidFill>
              </a:rPr>
              <a:t> رغم صعوبة مهاراتها المختلفة .</a:t>
            </a:r>
            <a:endParaRPr lang="en-US" sz="2400" dirty="0" smtClean="0">
              <a:solidFill>
                <a:schemeClr val="bg1">
                  <a:lumMod val="75000"/>
                  <a:lumOff val="25000"/>
                </a:schemeClr>
              </a:solidFill>
            </a:endParaRPr>
          </a:p>
          <a:p>
            <a:endParaRPr lang="ar-SA" sz="2400" dirty="0">
              <a:solidFill>
                <a:schemeClr val="bg1">
                  <a:lumMod val="75000"/>
                  <a:lumOff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
            <a:ext cx="9144000" cy="1692771"/>
          </a:xfrm>
          <a:prstGeom prst="rect">
            <a:avLst/>
          </a:prstGeom>
          <a:noFill/>
        </p:spPr>
        <p:txBody>
          <a:bodyPr wrap="square" rtlCol="1">
            <a:spAutoFit/>
          </a:bodyPr>
          <a:lstStyle/>
          <a:p>
            <a:r>
              <a:rPr lang="ar-IQ" sz="1600" b="1" dirty="0" smtClean="0">
                <a:solidFill>
                  <a:schemeClr val="accent1">
                    <a:lumMod val="75000"/>
                  </a:schemeClr>
                </a:solidFill>
              </a:rPr>
              <a:t> </a:t>
            </a:r>
            <a:r>
              <a:rPr lang="ar-IQ" sz="1600" dirty="0" smtClean="0"/>
              <a:t> </a:t>
            </a:r>
            <a:endParaRPr lang="en-US" sz="1600" dirty="0" smtClean="0">
              <a:solidFill>
                <a:schemeClr val="bg1"/>
              </a:solidFill>
            </a:endParaRPr>
          </a:p>
          <a:p>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1600" b="1" dirty="0" smtClean="0"/>
              <a:t> </a:t>
            </a:r>
            <a:endParaRPr lang="en-US" sz="1600" dirty="0" smtClean="0"/>
          </a:p>
          <a:p>
            <a:r>
              <a:rPr lang="ar-IQ" sz="1600" b="1" dirty="0" smtClean="0"/>
              <a:t> </a:t>
            </a:r>
            <a:endParaRPr lang="en-US" sz="1600" dirty="0" smtClean="0"/>
          </a:p>
          <a:p>
            <a:endParaRPr lang="ar-SA" sz="1600" dirty="0">
              <a:solidFill>
                <a:schemeClr val="accent6">
                  <a:lumMod val="75000"/>
                </a:schemeClr>
              </a:solidFill>
            </a:endParaRPr>
          </a:p>
        </p:txBody>
      </p:sp>
      <p:sp>
        <p:nvSpPr>
          <p:cNvPr id="4" name="مربع نص 3"/>
          <p:cNvSpPr txBox="1"/>
          <p:nvPr/>
        </p:nvSpPr>
        <p:spPr>
          <a:xfrm>
            <a:off x="285720" y="500042"/>
            <a:ext cx="8501122" cy="7109639"/>
          </a:xfrm>
          <a:prstGeom prst="rect">
            <a:avLst/>
          </a:prstGeom>
          <a:noFill/>
        </p:spPr>
        <p:txBody>
          <a:bodyPr wrap="square" rtlCol="1">
            <a:spAutoFit/>
          </a:bodyPr>
          <a:lstStyle/>
          <a:p>
            <a:r>
              <a:rPr lang="ar-IQ" sz="2400" b="1" dirty="0" smtClean="0">
                <a:solidFill>
                  <a:schemeClr val="bg1">
                    <a:lumMod val="95000"/>
                    <a:lumOff val="5000"/>
                  </a:schemeClr>
                </a:solidFill>
              </a:rPr>
              <a:t>- التشويق</a:t>
            </a:r>
            <a:endParaRPr lang="en-US" sz="2400" dirty="0" smtClean="0">
              <a:solidFill>
                <a:schemeClr val="bg1">
                  <a:lumMod val="95000"/>
                  <a:lumOff val="5000"/>
                </a:schemeClr>
              </a:solidFill>
            </a:endParaRPr>
          </a:p>
          <a:p>
            <a:r>
              <a:rPr lang="ar-IQ" sz="2400" dirty="0" smtClean="0">
                <a:solidFill>
                  <a:schemeClr val="bg1">
                    <a:lumMod val="95000"/>
                    <a:lumOff val="5000"/>
                  </a:schemeClr>
                </a:solidFill>
              </a:rPr>
              <a:t>إن عرض بعض الوسائل التعليمية كالصور المجسمة </a:t>
            </a:r>
            <a:r>
              <a:rPr lang="ar-IQ" sz="2400" dirty="0" err="1" smtClean="0">
                <a:solidFill>
                  <a:schemeClr val="bg1">
                    <a:lumMod val="95000"/>
                    <a:lumOff val="5000"/>
                  </a:schemeClr>
                </a:solidFill>
              </a:rPr>
              <a:t>او</a:t>
            </a:r>
            <a:r>
              <a:rPr lang="ar-IQ" sz="2400" dirty="0" smtClean="0">
                <a:solidFill>
                  <a:schemeClr val="bg1">
                    <a:lumMod val="95000"/>
                    <a:lumOff val="5000"/>
                  </a:schemeClr>
                </a:solidFill>
              </a:rPr>
              <a:t> النماذج </a:t>
            </a:r>
            <a:r>
              <a:rPr lang="ar-IQ" sz="2400" dirty="0" err="1" smtClean="0">
                <a:solidFill>
                  <a:schemeClr val="bg1">
                    <a:lumMod val="95000"/>
                    <a:lumOff val="5000"/>
                  </a:schemeClr>
                </a:solidFill>
              </a:rPr>
              <a:t>او</a:t>
            </a:r>
            <a:r>
              <a:rPr lang="ar-IQ" sz="2400" dirty="0" smtClean="0">
                <a:solidFill>
                  <a:schemeClr val="bg1">
                    <a:lumMod val="95000"/>
                    <a:lumOff val="5000"/>
                  </a:schemeClr>
                </a:solidFill>
              </a:rPr>
              <a:t> الأفلام التي تحمل نماذج للحركة المراد تعلمها تحرك الرغبة الايجابية لدى الطالب وتولد لديه الحب في تعلم هذه الحركات </a:t>
            </a:r>
            <a:r>
              <a:rPr lang="ar-IQ" sz="2400" dirty="0" err="1" smtClean="0">
                <a:solidFill>
                  <a:schemeClr val="bg1">
                    <a:lumMod val="95000"/>
                    <a:lumOff val="5000"/>
                  </a:schemeClr>
                </a:solidFill>
              </a:rPr>
              <a:t>او</a:t>
            </a:r>
            <a:r>
              <a:rPr lang="ar-IQ" sz="2400" dirty="0" smtClean="0">
                <a:solidFill>
                  <a:schemeClr val="bg1">
                    <a:lumMod val="95000"/>
                    <a:lumOff val="5000"/>
                  </a:schemeClr>
                </a:solidFill>
              </a:rPr>
              <a:t> هذا النوع من الأنشطة الرياضية , وبذلك تعد الوسيلة عاملا من عوامل التشويق والتحضير.</a:t>
            </a:r>
            <a:endParaRPr lang="en-US" sz="2400" dirty="0" smtClean="0">
              <a:solidFill>
                <a:schemeClr val="bg1">
                  <a:lumMod val="95000"/>
                  <a:lumOff val="5000"/>
                </a:schemeClr>
              </a:solidFill>
            </a:endParaRPr>
          </a:p>
          <a:p>
            <a:r>
              <a:rPr lang="ar-IQ" sz="2400" b="1" dirty="0" smtClean="0">
                <a:solidFill>
                  <a:schemeClr val="bg1">
                    <a:lumMod val="95000"/>
                    <a:lumOff val="5000"/>
                  </a:schemeClr>
                </a:solidFill>
              </a:rPr>
              <a:t>4- اختصار الوقت ودقة التنفيذ</a:t>
            </a:r>
            <a:endParaRPr lang="en-US" sz="2400" dirty="0" smtClean="0">
              <a:solidFill>
                <a:schemeClr val="bg1">
                  <a:lumMod val="95000"/>
                  <a:lumOff val="5000"/>
                </a:schemeClr>
              </a:solidFill>
            </a:endParaRPr>
          </a:p>
          <a:p>
            <a:r>
              <a:rPr lang="ar-IQ" sz="2400" dirty="0" smtClean="0">
                <a:solidFill>
                  <a:schemeClr val="bg1">
                    <a:lumMod val="95000"/>
                    <a:lumOff val="5000"/>
                  </a:schemeClr>
                </a:solidFill>
              </a:rPr>
              <a:t>إن إدراك مفردات المهارة الحركية له أثره البالغ في إحداث عمليه التدريس لهذه المهارة, والوسائل التعليمية المناسبة تقوم بهذه المهمة خير قيام, حيث تتم العملية التعليمية بأسرع وقت ممكن دون </a:t>
            </a:r>
            <a:r>
              <a:rPr lang="ar-IQ" sz="2400" dirty="0" err="1" smtClean="0">
                <a:solidFill>
                  <a:schemeClr val="bg1">
                    <a:lumMod val="95000"/>
                    <a:lumOff val="5000"/>
                  </a:schemeClr>
                </a:solidFill>
              </a:rPr>
              <a:t>ان</a:t>
            </a:r>
            <a:r>
              <a:rPr lang="ar-IQ" sz="2400" dirty="0" smtClean="0">
                <a:solidFill>
                  <a:schemeClr val="bg1">
                    <a:lumMod val="95000"/>
                    <a:lumOff val="5000"/>
                  </a:schemeClr>
                </a:solidFill>
              </a:rPr>
              <a:t> يكون لهذه السرعة اثر سلبي على دقة الأداء لان الطالب يكون مدركا لكل من النقاط الفنية التي تؤثر على سير هذه المهارة أثناء الأداء, وبالتالي تخرج المهارة الحركية المطلوب تعلمها بشكل دقيق.</a:t>
            </a:r>
            <a:endParaRPr lang="en-US" sz="2400" dirty="0" smtClean="0">
              <a:solidFill>
                <a:schemeClr val="bg1">
                  <a:lumMod val="95000"/>
                  <a:lumOff val="5000"/>
                </a:schemeClr>
              </a:solidFill>
            </a:endParaRPr>
          </a:p>
          <a:p>
            <a:r>
              <a:rPr lang="ar-IQ" sz="2400" b="1" dirty="0" smtClean="0">
                <a:solidFill>
                  <a:schemeClr val="bg1">
                    <a:lumMod val="95000"/>
                    <a:lumOff val="5000"/>
                  </a:schemeClr>
                </a:solidFill>
              </a:rPr>
              <a:t>5- المساعدة على التذكر</a:t>
            </a:r>
            <a:endParaRPr lang="en-US" sz="2400" dirty="0" smtClean="0">
              <a:solidFill>
                <a:schemeClr val="bg1">
                  <a:lumMod val="95000"/>
                  <a:lumOff val="5000"/>
                </a:schemeClr>
              </a:solidFill>
            </a:endParaRPr>
          </a:p>
          <a:p>
            <a:r>
              <a:rPr lang="ar-IQ" sz="2400" dirty="0" err="1" smtClean="0">
                <a:solidFill>
                  <a:schemeClr val="bg1">
                    <a:lumMod val="95000"/>
                    <a:lumOff val="5000"/>
                  </a:schemeClr>
                </a:solidFill>
              </a:rPr>
              <a:t>ان</a:t>
            </a:r>
            <a:r>
              <a:rPr lang="ar-IQ" sz="2400" dirty="0" smtClean="0">
                <a:solidFill>
                  <a:schemeClr val="bg1">
                    <a:lumMod val="95000"/>
                    <a:lumOff val="5000"/>
                  </a:schemeClr>
                </a:solidFill>
              </a:rPr>
              <a:t> ما يراه الطالب ويسمعه أفضل من </a:t>
            </a:r>
            <a:r>
              <a:rPr lang="ar-IQ" sz="2400" dirty="0" err="1" smtClean="0">
                <a:solidFill>
                  <a:schemeClr val="bg1">
                    <a:lumMod val="95000"/>
                    <a:lumOff val="5000"/>
                  </a:schemeClr>
                </a:solidFill>
              </a:rPr>
              <a:t>ان</a:t>
            </a:r>
            <a:r>
              <a:rPr lang="ar-IQ" sz="2400" dirty="0" smtClean="0">
                <a:solidFill>
                  <a:schemeClr val="bg1">
                    <a:lumMod val="95000"/>
                    <a:lumOff val="5000"/>
                  </a:schemeClr>
                </a:solidFill>
              </a:rPr>
              <a:t> يسمعه فقط وما يراه الفرد ويسمعه ويلمسه أفضل من </a:t>
            </a:r>
            <a:r>
              <a:rPr lang="ar-IQ" sz="2400" dirty="0" err="1" smtClean="0">
                <a:solidFill>
                  <a:schemeClr val="bg1">
                    <a:lumMod val="95000"/>
                    <a:lumOff val="5000"/>
                  </a:schemeClr>
                </a:solidFill>
              </a:rPr>
              <a:t>ان</a:t>
            </a:r>
            <a:r>
              <a:rPr lang="ar-IQ" sz="2400" dirty="0" smtClean="0">
                <a:solidFill>
                  <a:schemeClr val="bg1">
                    <a:lumMod val="95000"/>
                    <a:lumOff val="5000"/>
                  </a:schemeClr>
                </a:solidFill>
              </a:rPr>
              <a:t> يراه ويسمعه فقط , وهكذا كلما زاد عدد الحواس المشتركة في </a:t>
            </a:r>
            <a:r>
              <a:rPr lang="ar-IQ" sz="2400" dirty="0" err="1" smtClean="0">
                <a:solidFill>
                  <a:schemeClr val="bg1">
                    <a:lumMod val="95000"/>
                    <a:lumOff val="5000"/>
                  </a:schemeClr>
                </a:solidFill>
              </a:rPr>
              <a:t>اتمام</a:t>
            </a:r>
            <a:r>
              <a:rPr lang="ar-IQ" sz="2400" dirty="0" smtClean="0">
                <a:solidFill>
                  <a:schemeClr val="bg1">
                    <a:lumMod val="95000"/>
                    <a:lumOff val="5000"/>
                  </a:schemeClr>
                </a:solidFill>
              </a:rPr>
              <a:t> عمليه التدريس والتعلم للحركات الرياضية ساعد ذلك على التذكر الجيد </a:t>
            </a:r>
            <a:r>
              <a:rPr lang="ar-IQ" sz="2400" dirty="0" err="1" smtClean="0">
                <a:solidFill>
                  <a:schemeClr val="bg1">
                    <a:lumMod val="95000"/>
                    <a:lumOff val="5000"/>
                  </a:schemeClr>
                </a:solidFill>
              </a:rPr>
              <a:t>واداء</a:t>
            </a:r>
            <a:r>
              <a:rPr lang="ar-IQ" sz="2400" dirty="0" smtClean="0">
                <a:solidFill>
                  <a:schemeClr val="bg1">
                    <a:lumMod val="95000"/>
                    <a:lumOff val="5000"/>
                  </a:schemeClr>
                </a:solidFill>
              </a:rPr>
              <a:t> الحركة المراد تعلمها بصورة أفضل. </a:t>
            </a:r>
            <a:endParaRPr lang="en-US" sz="2400" dirty="0" smtClean="0">
              <a:solidFill>
                <a:schemeClr val="bg1">
                  <a:lumMod val="95000"/>
                  <a:lumOff val="5000"/>
                </a:schemeClr>
              </a:solidFill>
            </a:endParaRPr>
          </a:p>
          <a:p>
            <a:r>
              <a:rPr lang="ar-IQ" sz="2400" dirty="0" smtClean="0">
                <a:solidFill>
                  <a:schemeClr val="bg1">
                    <a:lumMod val="95000"/>
                    <a:lumOff val="5000"/>
                  </a:schemeClr>
                </a:solidFill>
              </a:rPr>
              <a:t> </a:t>
            </a:r>
            <a:endParaRPr lang="en-US" sz="2400" dirty="0" smtClean="0">
              <a:solidFill>
                <a:schemeClr val="bg1">
                  <a:lumMod val="95000"/>
                  <a:lumOff val="5000"/>
                </a:schemeClr>
              </a:solidFill>
            </a:endParaRPr>
          </a:p>
          <a:p>
            <a:r>
              <a:rPr lang="ar-IQ" sz="2400" dirty="0" smtClean="0"/>
              <a:t> </a:t>
            </a:r>
            <a:endParaRPr lang="en-US" sz="2400" dirty="0" smtClean="0"/>
          </a:p>
          <a:p>
            <a:endParaRPr lang="ar-SA" sz="2400" dirty="0">
              <a:solidFill>
                <a:schemeClr val="bg1">
                  <a:lumMod val="65000"/>
                  <a:lumOff val="3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357166"/>
            <a:ext cx="8429684" cy="7386638"/>
          </a:xfrm>
          <a:prstGeom prst="rect">
            <a:avLst/>
          </a:prstGeom>
          <a:noFill/>
        </p:spPr>
        <p:txBody>
          <a:bodyPr wrap="square" rtlCol="1">
            <a:spAutoFit/>
          </a:bodyPr>
          <a:lstStyle/>
          <a:p>
            <a:r>
              <a:rPr lang="ar-IQ" sz="2800" dirty="0" smtClean="0"/>
              <a:t> </a:t>
            </a:r>
            <a:endParaRPr lang="en-US" sz="2800" dirty="0" smtClean="0"/>
          </a:p>
          <a:p>
            <a:r>
              <a:rPr lang="ar-IQ" sz="2800" b="1" dirty="0" smtClean="0">
                <a:solidFill>
                  <a:schemeClr val="bg1"/>
                </a:solidFill>
              </a:rPr>
              <a:t>6</a:t>
            </a:r>
            <a:r>
              <a:rPr lang="ar-IQ" sz="2000" b="1" dirty="0" smtClean="0">
                <a:solidFill>
                  <a:schemeClr val="bg1"/>
                </a:solidFill>
              </a:rPr>
              <a:t>- الإدراك السليم للحركة:</a:t>
            </a:r>
            <a:endParaRPr lang="en-US" sz="2000" dirty="0" smtClean="0">
              <a:solidFill>
                <a:schemeClr val="bg1"/>
              </a:solidFill>
            </a:endParaRPr>
          </a:p>
          <a:p>
            <a:r>
              <a:rPr lang="ar-IQ" sz="2000" dirty="0" err="1" smtClean="0">
                <a:solidFill>
                  <a:schemeClr val="bg1"/>
                </a:solidFill>
              </a:rPr>
              <a:t>ان</a:t>
            </a:r>
            <a:r>
              <a:rPr lang="ar-IQ" sz="2000" dirty="0" smtClean="0">
                <a:solidFill>
                  <a:schemeClr val="bg1"/>
                </a:solidFill>
              </a:rPr>
              <a:t> مهارات </a:t>
            </a:r>
            <a:r>
              <a:rPr lang="ar-IQ" sz="2000" dirty="0" err="1" smtClean="0">
                <a:solidFill>
                  <a:schemeClr val="bg1"/>
                </a:solidFill>
              </a:rPr>
              <a:t>الانشطة</a:t>
            </a:r>
            <a:r>
              <a:rPr lang="ar-IQ" sz="2000" dirty="0" smtClean="0">
                <a:solidFill>
                  <a:schemeClr val="bg1"/>
                </a:solidFill>
              </a:rPr>
              <a:t> في التربية الرياضية مركبة ومتعددة </a:t>
            </a:r>
            <a:r>
              <a:rPr lang="ar-IQ" sz="2000" dirty="0" err="1" smtClean="0">
                <a:solidFill>
                  <a:schemeClr val="bg1"/>
                </a:solidFill>
              </a:rPr>
              <a:t>الى</a:t>
            </a:r>
            <a:r>
              <a:rPr lang="ar-IQ" sz="2000" dirty="0" smtClean="0">
                <a:solidFill>
                  <a:schemeClr val="bg1"/>
                </a:solidFill>
              </a:rPr>
              <a:t> حد ما, وقد تكون لها مسميات عديدة والشرح باللفظ قد لا يعبر بصدق ودقة عن مدلول المهارة المراد تعلمها, ويكون ذلك سببا في عدم فهم الحركة بسهولة ويسر, وتكون نتيجة لذلك </a:t>
            </a:r>
            <a:r>
              <a:rPr lang="ar-IQ" sz="2000" dirty="0" err="1" smtClean="0">
                <a:solidFill>
                  <a:schemeClr val="bg1"/>
                </a:solidFill>
              </a:rPr>
              <a:t>اتمام</a:t>
            </a:r>
            <a:r>
              <a:rPr lang="ar-IQ" sz="2000" dirty="0" smtClean="0">
                <a:solidFill>
                  <a:schemeClr val="bg1"/>
                </a:solidFill>
              </a:rPr>
              <a:t> عملية </a:t>
            </a:r>
            <a:r>
              <a:rPr lang="ar-IQ" sz="2000" dirty="0" err="1" smtClean="0">
                <a:solidFill>
                  <a:schemeClr val="bg1"/>
                </a:solidFill>
              </a:rPr>
              <a:t>الاداء</a:t>
            </a:r>
            <a:r>
              <a:rPr lang="ar-IQ" sz="2000" dirty="0" smtClean="0">
                <a:solidFill>
                  <a:schemeClr val="bg1"/>
                </a:solidFill>
              </a:rPr>
              <a:t> بصورة خاطئة ليس لعجز الطالب عن الأداء بصورة خاطئة, ولكن يرجع </a:t>
            </a:r>
            <a:r>
              <a:rPr lang="ar-IQ" sz="2000" dirty="0" err="1" smtClean="0">
                <a:solidFill>
                  <a:schemeClr val="bg1"/>
                </a:solidFill>
              </a:rPr>
              <a:t>الى</a:t>
            </a:r>
            <a:r>
              <a:rPr lang="ar-IQ" sz="2000" dirty="0" smtClean="0">
                <a:solidFill>
                  <a:schemeClr val="bg1"/>
                </a:solidFill>
              </a:rPr>
              <a:t> عدم فهم الطالب لبعض المصطلحات في التربية الرياضية, فمثلا عندما يقول المدرس لطلابه في أوضاع التمارين البدنية من خلال </a:t>
            </a:r>
            <a:r>
              <a:rPr lang="ar-IQ" sz="2000" dirty="0" err="1" smtClean="0">
                <a:solidFill>
                  <a:schemeClr val="bg1"/>
                </a:solidFill>
              </a:rPr>
              <a:t>الايعاز</a:t>
            </a:r>
            <a:r>
              <a:rPr lang="ar-IQ" sz="2000" dirty="0" smtClean="0">
                <a:solidFill>
                  <a:schemeClr val="bg1"/>
                </a:solidFill>
              </a:rPr>
              <a:t> ( وضع الانثناء العرضي .... خذ)  قد لا يدرك الطالب معنى هذا المصطلح فتكون النتيجة </a:t>
            </a:r>
            <a:r>
              <a:rPr lang="ar-IQ" sz="2000" dirty="0" err="1" smtClean="0">
                <a:solidFill>
                  <a:schemeClr val="bg1"/>
                </a:solidFill>
              </a:rPr>
              <a:t>اداءخاطئا</a:t>
            </a:r>
            <a:r>
              <a:rPr lang="ar-IQ" sz="2000" dirty="0" smtClean="0">
                <a:solidFill>
                  <a:schemeClr val="bg1"/>
                </a:solidFill>
              </a:rPr>
              <a:t> </a:t>
            </a:r>
            <a:r>
              <a:rPr lang="ar-IQ" sz="2000" dirty="0" err="1" smtClean="0">
                <a:solidFill>
                  <a:schemeClr val="bg1"/>
                </a:solidFill>
              </a:rPr>
              <a:t>او</a:t>
            </a:r>
            <a:r>
              <a:rPr lang="ar-IQ" sz="2000" dirty="0" smtClean="0">
                <a:solidFill>
                  <a:schemeClr val="bg1"/>
                </a:solidFill>
              </a:rPr>
              <a:t> في كثير من </a:t>
            </a:r>
            <a:r>
              <a:rPr lang="ar-IQ" sz="2000" dirty="0" err="1" smtClean="0">
                <a:solidFill>
                  <a:schemeClr val="bg1"/>
                </a:solidFill>
              </a:rPr>
              <a:t>الاحيان</a:t>
            </a:r>
            <a:r>
              <a:rPr lang="ar-IQ" sz="2000" dirty="0" smtClean="0">
                <a:solidFill>
                  <a:schemeClr val="bg1"/>
                </a:solidFill>
              </a:rPr>
              <a:t> يقف الطالب بدون تأدية  ولكن عندما يعرض عليهم المدرس مدلول هذا المصطلح عن طريق صورة </a:t>
            </a:r>
            <a:r>
              <a:rPr lang="ar-IQ" sz="2000" dirty="0" err="1" smtClean="0">
                <a:solidFill>
                  <a:schemeClr val="bg1"/>
                </a:solidFill>
              </a:rPr>
              <a:t>او</a:t>
            </a:r>
            <a:r>
              <a:rPr lang="ar-IQ" sz="2000" dirty="0" smtClean="0">
                <a:solidFill>
                  <a:schemeClr val="bg1"/>
                </a:solidFill>
              </a:rPr>
              <a:t> فيلم </a:t>
            </a:r>
            <a:r>
              <a:rPr lang="ar-IQ" sz="2000" dirty="0" err="1" smtClean="0">
                <a:solidFill>
                  <a:schemeClr val="bg1"/>
                </a:solidFill>
              </a:rPr>
              <a:t>فيديوي</a:t>
            </a:r>
            <a:r>
              <a:rPr lang="ar-IQ" sz="2000" dirty="0" smtClean="0">
                <a:solidFill>
                  <a:schemeClr val="bg1"/>
                </a:solidFill>
              </a:rPr>
              <a:t> ،  ويرى الطالب بوضوح </a:t>
            </a:r>
            <a:r>
              <a:rPr lang="ar-IQ" sz="2000" dirty="0" err="1" smtClean="0">
                <a:solidFill>
                  <a:schemeClr val="bg1"/>
                </a:solidFill>
              </a:rPr>
              <a:t>امامه</a:t>
            </a:r>
            <a:r>
              <a:rPr lang="ar-IQ" sz="2000" dirty="0" smtClean="0">
                <a:solidFill>
                  <a:schemeClr val="bg1"/>
                </a:solidFill>
              </a:rPr>
              <a:t> يدرك وبسرعة المعنى للمصطلحات والمسميات الفنية التي يصعب على الطالب </a:t>
            </a:r>
            <a:r>
              <a:rPr lang="ar-IQ" sz="2000" dirty="0" err="1" smtClean="0">
                <a:solidFill>
                  <a:schemeClr val="bg1"/>
                </a:solidFill>
              </a:rPr>
              <a:t>ادراكها</a:t>
            </a:r>
            <a:r>
              <a:rPr lang="ar-IQ" sz="2000" dirty="0" smtClean="0">
                <a:solidFill>
                  <a:schemeClr val="bg1"/>
                </a:solidFill>
              </a:rPr>
              <a:t> من خلال </a:t>
            </a:r>
            <a:r>
              <a:rPr lang="ar-IQ" sz="2000" dirty="0" err="1" smtClean="0">
                <a:solidFill>
                  <a:schemeClr val="bg1"/>
                </a:solidFill>
              </a:rPr>
              <a:t>الايعاز</a:t>
            </a:r>
            <a:r>
              <a:rPr lang="ar-IQ" sz="2000" dirty="0" smtClean="0">
                <a:solidFill>
                  <a:schemeClr val="bg1"/>
                </a:solidFill>
              </a:rPr>
              <a:t> من المدرس , ونتيجة لسوء الفهم يعقبه </a:t>
            </a:r>
            <a:r>
              <a:rPr lang="ar-IQ" sz="2000" dirty="0" err="1" smtClean="0">
                <a:solidFill>
                  <a:schemeClr val="bg1"/>
                </a:solidFill>
              </a:rPr>
              <a:t>اداء</a:t>
            </a:r>
            <a:r>
              <a:rPr lang="ar-IQ" sz="2000" dirty="0" smtClean="0">
                <a:solidFill>
                  <a:schemeClr val="bg1"/>
                </a:solidFill>
              </a:rPr>
              <a:t> خاطئ .</a:t>
            </a:r>
            <a:endParaRPr lang="en-US" sz="2000" dirty="0" smtClean="0">
              <a:solidFill>
                <a:schemeClr val="bg1"/>
              </a:solidFill>
            </a:endParaRPr>
          </a:p>
          <a:p>
            <a:r>
              <a:rPr lang="ar-IQ" sz="2000" b="1" dirty="0" smtClean="0">
                <a:solidFill>
                  <a:schemeClr val="bg1"/>
                </a:solidFill>
              </a:rPr>
              <a:t>7- تكوين الاتجاهات الايجابية</a:t>
            </a:r>
            <a:endParaRPr lang="en-US" sz="2000" dirty="0" smtClean="0">
              <a:solidFill>
                <a:schemeClr val="bg1"/>
              </a:solidFill>
            </a:endParaRPr>
          </a:p>
          <a:p>
            <a:r>
              <a:rPr lang="ar-IQ" sz="2000" dirty="0" smtClean="0">
                <a:solidFill>
                  <a:schemeClr val="bg1"/>
                </a:solidFill>
              </a:rPr>
              <a:t>عرض بعض الصور والأفلام </a:t>
            </a:r>
            <a:r>
              <a:rPr lang="ar-IQ" sz="2000" dirty="0" err="1" smtClean="0">
                <a:solidFill>
                  <a:schemeClr val="bg1"/>
                </a:solidFill>
              </a:rPr>
              <a:t>او</a:t>
            </a:r>
            <a:r>
              <a:rPr lang="ar-IQ" sz="2000" dirty="0" smtClean="0">
                <a:solidFill>
                  <a:schemeClr val="bg1"/>
                </a:solidFill>
              </a:rPr>
              <a:t> الملصقات لدى الطلاب من </a:t>
            </a:r>
            <a:r>
              <a:rPr lang="ar-IQ" sz="2000" dirty="0" err="1" smtClean="0">
                <a:solidFill>
                  <a:schemeClr val="bg1"/>
                </a:solidFill>
              </a:rPr>
              <a:t>انشطة</a:t>
            </a:r>
            <a:r>
              <a:rPr lang="ar-IQ" sz="2000" dirty="0" smtClean="0">
                <a:solidFill>
                  <a:schemeClr val="bg1"/>
                </a:solidFill>
              </a:rPr>
              <a:t> رياضية لها اثر </a:t>
            </a:r>
            <a:r>
              <a:rPr lang="ar-IQ" sz="2000" dirty="0" err="1" smtClean="0">
                <a:solidFill>
                  <a:schemeClr val="bg1"/>
                </a:solidFill>
              </a:rPr>
              <a:t>او</a:t>
            </a:r>
            <a:r>
              <a:rPr lang="ar-IQ" sz="2000" dirty="0" smtClean="0">
                <a:solidFill>
                  <a:schemeClr val="bg1"/>
                </a:solidFill>
              </a:rPr>
              <a:t> اتجاه ايجابي نحو ممارسة الأنشطة الرياضية المختلفة من قبل الطلاب دون ملل </a:t>
            </a:r>
            <a:r>
              <a:rPr lang="ar-IQ" sz="2000" dirty="0" err="1" smtClean="0">
                <a:solidFill>
                  <a:schemeClr val="bg1"/>
                </a:solidFill>
              </a:rPr>
              <a:t>او</a:t>
            </a:r>
            <a:r>
              <a:rPr lang="ar-IQ" sz="2000" dirty="0" smtClean="0">
                <a:solidFill>
                  <a:schemeClr val="bg1"/>
                </a:solidFill>
              </a:rPr>
              <a:t> ضجر بسبب دافع الحب لممارسة هذه </a:t>
            </a:r>
            <a:r>
              <a:rPr lang="ar-IQ" sz="2000" dirty="0" err="1" smtClean="0">
                <a:solidFill>
                  <a:schemeClr val="bg1"/>
                </a:solidFill>
              </a:rPr>
              <a:t>الانشطة</a:t>
            </a:r>
            <a:r>
              <a:rPr lang="ar-IQ" sz="2000" dirty="0" smtClean="0">
                <a:solidFill>
                  <a:schemeClr val="bg1"/>
                </a:solidFill>
              </a:rPr>
              <a:t> الرياضية.</a:t>
            </a:r>
            <a:endParaRPr lang="en-US" sz="2000" dirty="0" smtClean="0">
              <a:solidFill>
                <a:schemeClr val="bg1"/>
              </a:solidFill>
            </a:endParaRPr>
          </a:p>
          <a:p>
            <a:r>
              <a:rPr lang="ar-IQ" sz="2000" b="1" dirty="0" smtClean="0">
                <a:solidFill>
                  <a:schemeClr val="bg1"/>
                </a:solidFill>
              </a:rPr>
              <a:t>8- مراعاة الفروق الفردية</a:t>
            </a:r>
            <a:endParaRPr lang="en-US" sz="2000" dirty="0" smtClean="0">
              <a:solidFill>
                <a:schemeClr val="bg1"/>
              </a:solidFill>
            </a:endParaRPr>
          </a:p>
          <a:p>
            <a:r>
              <a:rPr lang="ar-IQ" sz="2000" dirty="0" err="1" smtClean="0">
                <a:solidFill>
                  <a:schemeClr val="bg1"/>
                </a:solidFill>
              </a:rPr>
              <a:t>ان</a:t>
            </a:r>
            <a:r>
              <a:rPr lang="ar-IQ" sz="2000" dirty="0" smtClean="0">
                <a:solidFill>
                  <a:schemeClr val="bg1"/>
                </a:solidFill>
              </a:rPr>
              <a:t> تعدد الوسائل التعليمية </a:t>
            </a:r>
            <a:r>
              <a:rPr lang="ar-IQ" sz="2000" dirty="0" err="1" smtClean="0">
                <a:solidFill>
                  <a:schemeClr val="bg1"/>
                </a:solidFill>
              </a:rPr>
              <a:t>باشكالها</a:t>
            </a:r>
            <a:r>
              <a:rPr lang="ar-IQ" sz="2000" dirty="0" smtClean="0">
                <a:solidFill>
                  <a:schemeClr val="bg1"/>
                </a:solidFill>
              </a:rPr>
              <a:t> المختلفة </a:t>
            </a:r>
            <a:r>
              <a:rPr lang="ar-IQ" sz="2000" dirty="0" err="1" smtClean="0">
                <a:solidFill>
                  <a:schemeClr val="bg1"/>
                </a:solidFill>
              </a:rPr>
              <a:t>واحجامها</a:t>
            </a:r>
            <a:r>
              <a:rPr lang="ar-IQ" sz="2000" dirty="0" smtClean="0">
                <a:solidFill>
                  <a:schemeClr val="bg1"/>
                </a:solidFill>
              </a:rPr>
              <a:t> المتعددة يمكن </a:t>
            </a:r>
            <a:r>
              <a:rPr lang="ar-IQ" sz="2000" dirty="0" err="1" smtClean="0">
                <a:solidFill>
                  <a:schemeClr val="bg1"/>
                </a:solidFill>
              </a:rPr>
              <a:t>ان</a:t>
            </a:r>
            <a:r>
              <a:rPr lang="ar-IQ" sz="2000" dirty="0" smtClean="0">
                <a:solidFill>
                  <a:schemeClr val="bg1"/>
                </a:solidFill>
              </a:rPr>
              <a:t> يقابل الفروق الفردية بين الطلاب وهذا يسهل تعلم المهارات الحركية من قبل الطلاب, خاصة وان تعلم المهارات الحركية على </a:t>
            </a:r>
            <a:r>
              <a:rPr lang="ar-IQ" sz="2000" dirty="0" err="1" smtClean="0">
                <a:solidFill>
                  <a:schemeClr val="bg1"/>
                </a:solidFill>
              </a:rPr>
              <a:t>أختلاف</a:t>
            </a:r>
            <a:r>
              <a:rPr lang="ar-IQ" sz="2000" dirty="0" smtClean="0">
                <a:solidFill>
                  <a:schemeClr val="bg1"/>
                </a:solidFill>
              </a:rPr>
              <a:t> التباين بين الطلاب عند استخدامهم للوسائل التعليمية المتعددة تساعد كل طالب على تفهم </a:t>
            </a:r>
            <a:r>
              <a:rPr lang="ar-IQ" sz="2000" dirty="0" err="1" smtClean="0">
                <a:solidFill>
                  <a:schemeClr val="bg1"/>
                </a:solidFill>
              </a:rPr>
              <a:t>واداء</a:t>
            </a:r>
            <a:r>
              <a:rPr lang="ar-IQ" sz="2000" dirty="0" smtClean="0">
                <a:solidFill>
                  <a:schemeClr val="bg1"/>
                </a:solidFill>
              </a:rPr>
              <a:t> الحركات بسهولة.</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500042"/>
            <a:ext cx="8358246" cy="6740307"/>
          </a:xfrm>
          <a:prstGeom prst="rect">
            <a:avLst/>
          </a:prstGeom>
          <a:noFill/>
        </p:spPr>
        <p:txBody>
          <a:bodyPr wrap="square" rtlCol="1">
            <a:spAutoFit/>
          </a:bodyPr>
          <a:lstStyle/>
          <a:p>
            <a:r>
              <a:rPr lang="ar-IQ" b="1" dirty="0" smtClean="0">
                <a:solidFill>
                  <a:schemeClr val="bg1"/>
                </a:solidFill>
              </a:rPr>
              <a:t>أنواع الوسائل التعليمية</a:t>
            </a:r>
            <a:endParaRPr lang="en-US" dirty="0" smtClean="0">
              <a:solidFill>
                <a:schemeClr val="bg1"/>
              </a:solidFill>
            </a:endParaRPr>
          </a:p>
          <a:p>
            <a:r>
              <a:rPr lang="ar-IQ" dirty="0" smtClean="0">
                <a:solidFill>
                  <a:schemeClr val="bg1"/>
                </a:solidFill>
              </a:rPr>
              <a:t>هناك </a:t>
            </a:r>
            <a:r>
              <a:rPr lang="ar-IQ" dirty="0" err="1" smtClean="0">
                <a:solidFill>
                  <a:schemeClr val="bg1"/>
                </a:solidFill>
              </a:rPr>
              <a:t>انواع</a:t>
            </a:r>
            <a:r>
              <a:rPr lang="ar-IQ" dirty="0" smtClean="0">
                <a:solidFill>
                  <a:schemeClr val="bg1"/>
                </a:solidFill>
              </a:rPr>
              <a:t> عديدة من الوسائل التعليمية </a:t>
            </a:r>
            <a:r>
              <a:rPr lang="ar-IQ" dirty="0" err="1" smtClean="0">
                <a:solidFill>
                  <a:schemeClr val="bg1"/>
                </a:solidFill>
              </a:rPr>
              <a:t>اوالمعينة</a:t>
            </a:r>
            <a:r>
              <a:rPr lang="ar-IQ" dirty="0" smtClean="0">
                <a:solidFill>
                  <a:schemeClr val="bg1"/>
                </a:solidFill>
              </a:rPr>
              <a:t> التي تدخل في مجالات التربية الرياضية وتساعد المدرس في </a:t>
            </a:r>
            <a:r>
              <a:rPr lang="ar-IQ" dirty="0" err="1" smtClean="0">
                <a:solidFill>
                  <a:schemeClr val="bg1"/>
                </a:solidFill>
              </a:rPr>
              <a:t>اتمام</a:t>
            </a:r>
            <a:r>
              <a:rPr lang="ar-IQ" dirty="0" smtClean="0">
                <a:solidFill>
                  <a:schemeClr val="bg1"/>
                </a:solidFill>
              </a:rPr>
              <a:t> التدريس والتعلم ويصنفها التربويون وفقا </a:t>
            </a:r>
            <a:r>
              <a:rPr lang="ar-IQ" dirty="0" err="1" smtClean="0">
                <a:solidFill>
                  <a:schemeClr val="bg1"/>
                </a:solidFill>
              </a:rPr>
              <a:t>لاثارها</a:t>
            </a:r>
            <a:r>
              <a:rPr lang="ar-IQ" dirty="0" smtClean="0">
                <a:solidFill>
                  <a:schemeClr val="bg1"/>
                </a:solidFill>
              </a:rPr>
              <a:t> على الحواس الخمس عند الدارسين , وهي على النحو التالي :</a:t>
            </a:r>
            <a:endParaRPr lang="en-US" dirty="0" smtClean="0">
              <a:solidFill>
                <a:schemeClr val="bg1"/>
              </a:solidFill>
            </a:endParaRPr>
          </a:p>
          <a:p>
            <a:r>
              <a:rPr lang="ar-IQ" b="1" dirty="0" smtClean="0">
                <a:solidFill>
                  <a:schemeClr val="bg1"/>
                </a:solidFill>
              </a:rPr>
              <a:t>المجموعة </a:t>
            </a:r>
            <a:r>
              <a:rPr lang="ar-IQ" b="1" dirty="0" err="1" smtClean="0">
                <a:solidFill>
                  <a:schemeClr val="bg1"/>
                </a:solidFill>
              </a:rPr>
              <a:t>الاولى</a:t>
            </a:r>
            <a:r>
              <a:rPr lang="ar-IQ" b="1" dirty="0" smtClean="0">
                <a:solidFill>
                  <a:schemeClr val="bg1"/>
                </a:solidFill>
              </a:rPr>
              <a:t>  : الوسائل السمعية</a:t>
            </a:r>
            <a:endParaRPr lang="en-US" dirty="0" smtClean="0">
              <a:solidFill>
                <a:schemeClr val="bg1"/>
              </a:solidFill>
            </a:endParaRPr>
          </a:p>
          <a:p>
            <a:r>
              <a:rPr lang="ar-IQ" dirty="0" smtClean="0">
                <a:solidFill>
                  <a:schemeClr val="bg1"/>
                </a:solidFill>
              </a:rPr>
              <a:t>وتضم </a:t>
            </a:r>
            <a:r>
              <a:rPr lang="ar-IQ" dirty="0" err="1" smtClean="0">
                <a:solidFill>
                  <a:schemeClr val="bg1"/>
                </a:solidFill>
              </a:rPr>
              <a:t>الادوات</a:t>
            </a:r>
            <a:r>
              <a:rPr lang="ar-IQ" dirty="0" smtClean="0">
                <a:solidFill>
                  <a:schemeClr val="bg1"/>
                </a:solidFill>
              </a:rPr>
              <a:t> التي تعتمد على حاسة السمع أي كل ما </a:t>
            </a:r>
            <a:r>
              <a:rPr lang="ar-IQ" dirty="0" err="1" smtClean="0">
                <a:solidFill>
                  <a:schemeClr val="bg1"/>
                </a:solidFill>
              </a:rPr>
              <a:t>تسمعة</a:t>
            </a:r>
            <a:r>
              <a:rPr lang="ar-IQ" dirty="0" smtClean="0">
                <a:solidFill>
                  <a:schemeClr val="bg1"/>
                </a:solidFill>
              </a:rPr>
              <a:t> </a:t>
            </a:r>
            <a:r>
              <a:rPr lang="ar-IQ" dirty="0" err="1" smtClean="0">
                <a:solidFill>
                  <a:schemeClr val="bg1"/>
                </a:solidFill>
              </a:rPr>
              <a:t>الاذن</a:t>
            </a:r>
            <a:r>
              <a:rPr lang="ar-IQ" dirty="0" smtClean="0">
                <a:solidFill>
                  <a:schemeClr val="bg1"/>
                </a:solidFill>
              </a:rPr>
              <a:t>, أي يتوقف على حاسة السمع وعلى المدرس أن يتأكد من سماع كل طالب لشرح الحركة المراد تعلمها بأن يكون في مكان مناسب وبصوت يسمعه الجميع وتشمل :</a:t>
            </a:r>
            <a:endParaRPr lang="en-US" dirty="0" smtClean="0">
              <a:solidFill>
                <a:schemeClr val="bg1"/>
              </a:solidFill>
            </a:endParaRPr>
          </a:p>
          <a:p>
            <a:pPr lvl="0"/>
            <a:r>
              <a:rPr lang="ar-IQ" dirty="0" smtClean="0">
                <a:solidFill>
                  <a:schemeClr val="bg1"/>
                </a:solidFill>
              </a:rPr>
              <a:t> </a:t>
            </a:r>
            <a:r>
              <a:rPr lang="ar-IQ" dirty="0" err="1" smtClean="0">
                <a:solidFill>
                  <a:schemeClr val="bg1"/>
                </a:solidFill>
              </a:rPr>
              <a:t>الاذاعة</a:t>
            </a:r>
            <a:r>
              <a:rPr lang="ar-IQ" dirty="0" smtClean="0">
                <a:solidFill>
                  <a:schemeClr val="bg1"/>
                </a:solidFill>
              </a:rPr>
              <a:t> المدرسية  ، المذياع ، الراديو</a:t>
            </a:r>
            <a:endParaRPr lang="en-US" dirty="0" smtClean="0">
              <a:solidFill>
                <a:schemeClr val="bg1"/>
              </a:solidFill>
            </a:endParaRPr>
          </a:p>
          <a:p>
            <a:pPr lvl="0"/>
            <a:r>
              <a:rPr lang="ar-IQ" dirty="0" smtClean="0">
                <a:solidFill>
                  <a:schemeClr val="bg1"/>
                </a:solidFill>
              </a:rPr>
              <a:t>أجهزة التسجيل الصوتي ( وتستخدم لعرض المهارة  )</a:t>
            </a:r>
            <a:endParaRPr lang="en-US" dirty="0" smtClean="0">
              <a:solidFill>
                <a:schemeClr val="bg1"/>
              </a:solidFill>
            </a:endParaRPr>
          </a:p>
          <a:p>
            <a:r>
              <a:rPr lang="ar-IQ" b="1" dirty="0" smtClean="0">
                <a:solidFill>
                  <a:schemeClr val="bg1"/>
                </a:solidFill>
              </a:rPr>
              <a:t>المجموعة الثانية :الوسائل البصرية </a:t>
            </a:r>
            <a:endParaRPr lang="en-US" dirty="0" smtClean="0">
              <a:solidFill>
                <a:schemeClr val="bg1"/>
              </a:solidFill>
            </a:endParaRPr>
          </a:p>
          <a:p>
            <a:r>
              <a:rPr lang="ar-IQ" dirty="0" smtClean="0">
                <a:solidFill>
                  <a:schemeClr val="bg1"/>
                </a:solidFill>
              </a:rPr>
              <a:t>وتضم </a:t>
            </a:r>
            <a:r>
              <a:rPr lang="ar-IQ" dirty="0" err="1" smtClean="0">
                <a:solidFill>
                  <a:schemeClr val="bg1"/>
                </a:solidFill>
              </a:rPr>
              <a:t>الادوات</a:t>
            </a:r>
            <a:r>
              <a:rPr lang="ar-IQ" dirty="0" smtClean="0">
                <a:solidFill>
                  <a:schemeClr val="bg1"/>
                </a:solidFill>
              </a:rPr>
              <a:t> التي تعتمد على حاسة البصر ولها أهمية كبيرة حيث أن تقديم </a:t>
            </a:r>
            <a:r>
              <a:rPr lang="ar-IQ" dirty="0" err="1" smtClean="0">
                <a:solidFill>
                  <a:schemeClr val="bg1"/>
                </a:solidFill>
              </a:rPr>
              <a:t>الانموذج</a:t>
            </a:r>
            <a:r>
              <a:rPr lang="ar-IQ" dirty="0" smtClean="0">
                <a:solidFill>
                  <a:schemeClr val="bg1"/>
                </a:solidFill>
              </a:rPr>
              <a:t> بصورة مرئية يفيد كثيرا خاصة عند تدريس المهارات الحركية المركبة , كذلك يجب </a:t>
            </a:r>
            <a:r>
              <a:rPr lang="ar-IQ" dirty="0" err="1" smtClean="0">
                <a:solidFill>
                  <a:schemeClr val="bg1"/>
                </a:solidFill>
              </a:rPr>
              <a:t>ان</a:t>
            </a:r>
            <a:r>
              <a:rPr lang="ar-IQ" dirty="0" smtClean="0">
                <a:solidFill>
                  <a:schemeClr val="bg1"/>
                </a:solidFill>
              </a:rPr>
              <a:t> يكون الطلاب في وضع يسمح للجميع برؤية هذا النموذج بصورة كاملة وواضحة  وتشمل : -</a:t>
            </a:r>
            <a:endParaRPr lang="en-US" dirty="0" smtClean="0">
              <a:solidFill>
                <a:schemeClr val="bg1"/>
              </a:solidFill>
            </a:endParaRPr>
          </a:p>
          <a:p>
            <a:pPr lvl="0"/>
            <a:r>
              <a:rPr lang="ar-IQ" dirty="0" smtClean="0">
                <a:solidFill>
                  <a:schemeClr val="bg1"/>
                </a:solidFill>
              </a:rPr>
              <a:t>الصور 2-الشرائح 3-</a:t>
            </a:r>
            <a:r>
              <a:rPr lang="ar-IQ" dirty="0" err="1" smtClean="0">
                <a:solidFill>
                  <a:schemeClr val="bg1"/>
                </a:solidFill>
              </a:rPr>
              <a:t>الافلام</a:t>
            </a:r>
            <a:r>
              <a:rPr lang="ar-IQ" dirty="0" smtClean="0">
                <a:solidFill>
                  <a:schemeClr val="bg1"/>
                </a:solidFill>
              </a:rPr>
              <a:t> المتحركة 4-السبورة 5-الخرائط</a:t>
            </a:r>
            <a:endParaRPr lang="en-US" dirty="0" smtClean="0">
              <a:solidFill>
                <a:schemeClr val="bg1"/>
              </a:solidFill>
            </a:endParaRPr>
          </a:p>
          <a:p>
            <a:r>
              <a:rPr lang="ar-IQ" dirty="0" smtClean="0">
                <a:solidFill>
                  <a:schemeClr val="bg1"/>
                </a:solidFill>
              </a:rPr>
              <a:t>6- الرسوم البيانية 7- </a:t>
            </a:r>
            <a:r>
              <a:rPr lang="ar-IQ" dirty="0" err="1" smtClean="0">
                <a:solidFill>
                  <a:schemeClr val="bg1"/>
                </a:solidFill>
              </a:rPr>
              <a:t>الاشكال</a:t>
            </a:r>
            <a:r>
              <a:rPr lang="ar-IQ" dirty="0" smtClean="0">
                <a:solidFill>
                  <a:schemeClr val="bg1"/>
                </a:solidFill>
              </a:rPr>
              <a:t> </a:t>
            </a:r>
            <a:endParaRPr lang="en-US" dirty="0" smtClean="0">
              <a:solidFill>
                <a:schemeClr val="bg1"/>
              </a:solidFill>
            </a:endParaRPr>
          </a:p>
          <a:p>
            <a:r>
              <a:rPr lang="ar-IQ" b="1" dirty="0" smtClean="0">
                <a:solidFill>
                  <a:schemeClr val="bg1"/>
                </a:solidFill>
              </a:rPr>
              <a:t>المجموعة الثالثة :الوسائل السمعية البصرية</a:t>
            </a:r>
            <a:endParaRPr lang="en-US" dirty="0" smtClean="0">
              <a:solidFill>
                <a:schemeClr val="bg1"/>
              </a:solidFill>
            </a:endParaRPr>
          </a:p>
          <a:p>
            <a:r>
              <a:rPr lang="ar-IQ" dirty="0" smtClean="0">
                <a:solidFill>
                  <a:schemeClr val="bg1"/>
                </a:solidFill>
              </a:rPr>
              <a:t>هذا النوع يجمع بين ما تسمعه الأذن وتراه العين في نفس الوقت, أي يشترك فيها حاستا السمع والبصر في وقت واحد, ومن أمثلتها :-</a:t>
            </a:r>
            <a:endParaRPr lang="en-US" dirty="0" smtClean="0">
              <a:solidFill>
                <a:schemeClr val="bg1"/>
              </a:solidFill>
            </a:endParaRPr>
          </a:p>
          <a:p>
            <a:r>
              <a:rPr lang="ar-IQ" dirty="0" smtClean="0">
                <a:solidFill>
                  <a:schemeClr val="bg1"/>
                </a:solidFill>
              </a:rPr>
              <a:t> 1-الفيديو 2-  التلفزيون التربوي 3- أفلام السينما التعليمية.</a:t>
            </a:r>
            <a:endParaRPr lang="en-US" dirty="0" smtClean="0">
              <a:solidFill>
                <a:schemeClr val="bg1"/>
              </a:solidFill>
            </a:endParaRPr>
          </a:p>
          <a:p>
            <a:r>
              <a:rPr lang="ar-IQ" b="1" dirty="0" smtClean="0">
                <a:solidFill>
                  <a:schemeClr val="bg1"/>
                </a:solidFill>
              </a:rPr>
              <a:t>المجموعة الرابعة : وسائل علمية  تشرك حاسة اللمس</a:t>
            </a:r>
            <a:endParaRPr lang="en-US" dirty="0" smtClean="0">
              <a:solidFill>
                <a:schemeClr val="bg1"/>
              </a:solidFill>
            </a:endParaRPr>
          </a:p>
          <a:p>
            <a:r>
              <a:rPr lang="ar-IQ" dirty="0" smtClean="0">
                <a:solidFill>
                  <a:schemeClr val="bg1"/>
                </a:solidFill>
              </a:rPr>
              <a:t>   وتشترك في هذه المرحلة حواس أخرى أهمها حاسة اللمس , وقد تأتي هذه المرحلة في مرحلة التجريب , حيث هذه المرحلة لها أهميتها لأنها عملية تطبيق لما تم سماعه ورؤيته, ويتم التجريب بواسطة المتعلم نفسه , حيث يستطيع الطالب لأول مرة الإحساس بالحركة ومتطلباتها ولمس الأداة أو الجهاز الذي يستخدمه ويتمكن من السيطرة على جسمه في أوضاع مختلفة أثناء الأداء العلمي وتشمل :-</a:t>
            </a:r>
            <a:endParaRPr lang="en-US" dirty="0" smtClean="0">
              <a:solidFill>
                <a:schemeClr val="bg1"/>
              </a:solidFill>
            </a:endParaRP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أثير استخدام التمرينات على اليابسة في بعض المتغيرات الوظيفية والبيوكيميائية والبدنية وانجاز 50 متر سباحة حر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تأثير استخدام التمرينات على اليابسة في بعض المتغيرات الوظيفية والبيوكيميائية والبدنية وانجاز 50 متر سباحة حرة</Template>
  <TotalTime>440</TotalTime>
  <Words>1222</Words>
  <Application>Microsoft Office PowerPoint</Application>
  <PresentationFormat>عرض على الشاشة (3:4)‏</PresentationFormat>
  <Paragraphs>118</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تأثير استخدام التمرينات على اليابسة في بعض المتغيرات الوظيفية والبيوكيميائية والبدنية وانجاز 50 متر سباحة حرة</vt:lpstr>
      <vt:lpstr>    محاضرات طرائق التدريس العملي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طرائق التدريس العملي</dc:title>
  <dc:creator>DR.Ahmed Saker 2o1O</dc:creator>
  <cp:lastModifiedBy>mustafa</cp:lastModifiedBy>
  <cp:revision>92</cp:revision>
  <dcterms:created xsi:type="dcterms:W3CDTF">2018-12-10T11:17:48Z</dcterms:created>
  <dcterms:modified xsi:type="dcterms:W3CDTF">2018-12-16T07:50:40Z</dcterms:modified>
</cp:coreProperties>
</file>